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3" r:id="rId3"/>
    <p:sldId id="381" r:id="rId4"/>
    <p:sldId id="257" r:id="rId5"/>
    <p:sldId id="382" r:id="rId6"/>
    <p:sldId id="383" r:id="rId7"/>
    <p:sldId id="299" r:id="rId8"/>
    <p:sldId id="384" r:id="rId9"/>
    <p:sldId id="364" r:id="rId10"/>
    <p:sldId id="385" r:id="rId11"/>
    <p:sldId id="365" r:id="rId12"/>
    <p:sldId id="386" r:id="rId13"/>
    <p:sldId id="387" r:id="rId14"/>
    <p:sldId id="301" r:id="rId15"/>
    <p:sldId id="388" r:id="rId16"/>
    <p:sldId id="302" r:id="rId17"/>
    <p:sldId id="389" r:id="rId18"/>
    <p:sldId id="390" r:id="rId19"/>
    <p:sldId id="366" r:id="rId20"/>
    <p:sldId id="391" r:id="rId21"/>
    <p:sldId id="392" r:id="rId22"/>
    <p:sldId id="323" r:id="rId23"/>
    <p:sldId id="393" r:id="rId24"/>
    <p:sldId id="367" r:id="rId25"/>
    <p:sldId id="394" r:id="rId26"/>
    <p:sldId id="331" r:id="rId27"/>
    <p:sldId id="395" r:id="rId28"/>
    <p:sldId id="368" r:id="rId29"/>
    <p:sldId id="396" r:id="rId30"/>
    <p:sldId id="369" r:id="rId31"/>
    <p:sldId id="397" r:id="rId32"/>
    <p:sldId id="370" r:id="rId33"/>
    <p:sldId id="398" r:id="rId34"/>
    <p:sldId id="371" r:id="rId35"/>
    <p:sldId id="399" r:id="rId36"/>
    <p:sldId id="332" r:id="rId37"/>
    <p:sldId id="400" r:id="rId38"/>
    <p:sldId id="360" r:id="rId39"/>
    <p:sldId id="372" r:id="rId40"/>
    <p:sldId id="373" r:id="rId41"/>
    <p:sldId id="375" r:id="rId42"/>
    <p:sldId id="401" r:id="rId43"/>
    <p:sldId id="376" r:id="rId44"/>
    <p:sldId id="402" r:id="rId45"/>
    <p:sldId id="377" r:id="rId46"/>
    <p:sldId id="403" r:id="rId47"/>
    <p:sldId id="378" r:id="rId48"/>
    <p:sldId id="404" r:id="rId49"/>
    <p:sldId id="374" r:id="rId50"/>
    <p:sldId id="405" r:id="rId51"/>
    <p:sldId id="408" r:id="rId52"/>
    <p:sldId id="409" r:id="rId53"/>
    <p:sldId id="406" r:id="rId54"/>
    <p:sldId id="407" r:id="rId55"/>
    <p:sldId id="410" r:id="rId56"/>
    <p:sldId id="380" r:id="rId57"/>
    <p:sldId id="41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37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0000"/>
                <a:lumOff val="40000"/>
              </a:schemeClr>
            </a:gs>
            <a:gs pos="25000">
              <a:srgbClr val="FF6633"/>
            </a:gs>
            <a:gs pos="50000">
              <a:srgbClr val="FFFF00"/>
            </a:gs>
            <a:gs pos="75000">
              <a:srgbClr val="01A78F"/>
            </a:gs>
            <a:gs pos="100000">
              <a:srgbClr val="3366FF"/>
            </a:gs>
          </a:gsLst>
          <a:lin ang="54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E2CDD-B675-4534-BAF7-D448D9704163}"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b="1" dirty="0" smtClean="0"/>
              <a:t>CONGRESO DE </a:t>
            </a:r>
            <a:r>
              <a:rPr lang="es-AR" b="1" dirty="0" smtClean="0"/>
              <a:t>TEOLOG</a:t>
            </a:r>
            <a:r>
              <a:rPr lang="es-AR" b="1" dirty="0" smtClean="0"/>
              <a:t>Í</a:t>
            </a:r>
            <a:r>
              <a:rPr lang="es-AR" b="1" dirty="0" smtClean="0"/>
              <a:t>A</a:t>
            </a:r>
            <a:r>
              <a:rPr lang="es-AR" b="1" dirty="0" smtClean="0"/>
              <a:t/>
            </a:r>
            <a:br>
              <a:rPr lang="es-AR" b="1" dirty="0" smtClean="0"/>
            </a:br>
            <a:r>
              <a:rPr lang="es-AR" b="1" dirty="0" smtClean="0"/>
              <a:t>26 AL  30 DE OCTUBRE 2015</a:t>
            </a:r>
            <a:endParaRPr lang="en-US" b="1" dirty="0"/>
          </a:p>
        </p:txBody>
      </p:sp>
      <p:sp>
        <p:nvSpPr>
          <p:cNvPr id="4" name="Subtítulo 3"/>
          <p:cNvSpPr>
            <a:spLocks noGrp="1"/>
          </p:cNvSpPr>
          <p:nvPr>
            <p:ph type="subTitle" idx="1"/>
          </p:nvPr>
        </p:nvSpPr>
        <p:spPr/>
        <p:txBody>
          <a:bodyPr/>
          <a:lstStyle/>
          <a:p>
            <a:endParaRPr lang="es-E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75445"/>
            <a:ext cx="8229600" cy="4525963"/>
          </a:xfrm>
        </p:spPr>
        <p:txBody>
          <a:bodyPr/>
          <a:lstStyle/>
          <a:p>
            <a:pPr marL="0" indent="0">
              <a:buNone/>
            </a:pPr>
            <a:r>
              <a:rPr lang="es-AR" b="1" smtClean="0"/>
              <a:t>EL </a:t>
            </a:r>
            <a:r>
              <a:rPr lang="es-AR" b="1" smtClean="0"/>
              <a:t>ESP</a:t>
            </a:r>
            <a:r>
              <a:rPr lang="es-AR" b="1" smtClean="0"/>
              <a:t>Í</a:t>
            </a:r>
            <a:r>
              <a:rPr lang="es-AR" b="1" smtClean="0"/>
              <a:t>RITU </a:t>
            </a:r>
            <a:r>
              <a:rPr lang="es-AR" b="1" dirty="0" smtClean="0"/>
              <a:t>SANTO ACOMPAÑA A SU PUEBLO PARA HACER CRECER EL REINO</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farm9.staticflickr.com/8329/8102181488_cd2d476fcc.jpg"/>
          <p:cNvPicPr>
            <a:picLocks noChangeAspect="1" noChangeArrowheads="1"/>
          </p:cNvPicPr>
          <p:nvPr/>
        </p:nvPicPr>
        <p:blipFill>
          <a:blip r:embed="rId2"/>
          <a:srcRect/>
          <a:stretch>
            <a:fillRect/>
          </a:stretch>
        </p:blipFill>
        <p:spPr bwMode="auto">
          <a:xfrm>
            <a:off x="0" y="0"/>
            <a:ext cx="9144000" cy="7154629"/>
          </a:xfrm>
          <a:prstGeom prst="rect">
            <a:avLst/>
          </a:prstGeom>
          <a:noFill/>
        </p:spPr>
      </p:pic>
    </p:spTree>
    <p:extLst>
      <p:ext uri="{BB962C8B-B14F-4D97-AF65-F5344CB8AC3E}">
        <p14:creationId xmlns:p14="http://schemas.microsoft.com/office/powerpoint/2010/main" val="354491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2000" fill="hold"/>
                                        <p:tgtEl>
                                          <p:spTgt spid="31746"/>
                                        </p:tgtEl>
                                        <p:attrNameLst>
                                          <p:attrName>ppt_x</p:attrName>
                                        </p:attrNameLst>
                                      </p:cBhvr>
                                      <p:tavLst>
                                        <p:tav tm="0">
                                          <p:val>
                                            <p:strVal val="0-#ppt_w/2"/>
                                          </p:val>
                                        </p:tav>
                                        <p:tav tm="100000">
                                          <p:val>
                                            <p:strVal val="#ppt_x"/>
                                          </p:val>
                                        </p:tav>
                                      </p:tavLst>
                                    </p:anim>
                                    <p:anim calcmode="lin" valueType="num">
                                      <p:cBhvr additive="base">
                                        <p:cTn id="8" dur="2000" fill="hold"/>
                                        <p:tgtEl>
                                          <p:spTgt spid="317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1000"/>
                                        <p:tgtEl>
                                          <p:spTgt spid="31746"/>
                                        </p:tgtEl>
                                        <p:attrNameLst>
                                          <p:attrName>ppt_x</p:attrName>
                                        </p:attrNameLst>
                                      </p:cBhvr>
                                      <p:tavLst>
                                        <p:tav tm="0">
                                          <p:val>
                                            <p:strVal val="ppt_x"/>
                                          </p:val>
                                        </p:tav>
                                        <p:tav tm="100000">
                                          <p:val>
                                            <p:strVal val="1+ppt_w/2"/>
                                          </p:val>
                                        </p:tav>
                                      </p:tavLst>
                                    </p:anim>
                                    <p:anim calcmode="lin" valueType="num">
                                      <p:cBhvr additive="base">
                                        <p:cTn id="13" dur="1000"/>
                                        <p:tgtEl>
                                          <p:spTgt spid="31746"/>
                                        </p:tgtEl>
                                        <p:attrNameLst>
                                          <p:attrName>ppt_y</p:attrName>
                                        </p:attrNameLst>
                                      </p:cBhvr>
                                      <p:tavLst>
                                        <p:tav tm="0">
                                          <p:val>
                                            <p:strVal val="ppt_y"/>
                                          </p:val>
                                        </p:tav>
                                        <p:tav tm="100000">
                                          <p:val>
                                            <p:strVal val="ppt_y"/>
                                          </p:val>
                                        </p:tav>
                                      </p:tavLst>
                                    </p:anim>
                                    <p:set>
                                      <p:cBhvr>
                                        <p:cTn id="14" dur="1" fill="hold">
                                          <p:stCondLst>
                                            <p:cond delay="999"/>
                                          </p:stCondLst>
                                        </p:cTn>
                                        <p:tgtEl>
                                          <p:spTgt spid="317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404664"/>
            <a:ext cx="8136904" cy="1569660"/>
          </a:xfrm>
          <a:prstGeom prst="rect">
            <a:avLst/>
          </a:prstGeom>
          <a:noFill/>
        </p:spPr>
        <p:txBody>
          <a:bodyPr wrap="square" rtlCol="0">
            <a:spAutoFit/>
          </a:bodyPr>
          <a:lstStyle/>
          <a:p>
            <a:r>
              <a:rPr lang="es-AR" sz="2800" b="1" dirty="0" smtClean="0"/>
              <a:t>VIERNES 30 DE OCTUBRE</a:t>
            </a:r>
          </a:p>
          <a:p>
            <a:endParaRPr lang="es-AR" sz="2800" b="1" dirty="0"/>
          </a:p>
          <a:p>
            <a:r>
              <a:rPr lang="es-AR" sz="4000" b="1" dirty="0" smtClean="0"/>
              <a:t>ORACIÓN QUINTO  DÍA</a:t>
            </a:r>
          </a:p>
        </p:txBody>
      </p:sp>
      <p:sp>
        <p:nvSpPr>
          <p:cNvPr id="5" name="4 CuadroTexto"/>
          <p:cNvSpPr txBox="1"/>
          <p:nvPr/>
        </p:nvSpPr>
        <p:spPr>
          <a:xfrm>
            <a:off x="928662" y="2857496"/>
            <a:ext cx="7429520" cy="1077218"/>
          </a:xfrm>
          <a:prstGeom prst="rect">
            <a:avLst/>
          </a:prstGeom>
          <a:noFill/>
        </p:spPr>
        <p:txBody>
          <a:bodyPr wrap="square" rtlCol="0">
            <a:spAutoFit/>
          </a:bodyPr>
          <a:lstStyle/>
          <a:p>
            <a:r>
              <a:rPr lang="es-AR" sz="3200" b="1" dirty="0" smtClean="0"/>
              <a:t>En este último día de nuestro encuentro nos convoca el grito de  LA  MUJER</a:t>
            </a:r>
            <a:endParaRPr lang="en-US" sz="3200" b="1"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adventistascastelar.files.wordpress.com/2013/03/collage-of-women.jpg"/>
          <p:cNvPicPr>
            <a:picLocks noChangeAspect="1" noChangeArrowheads="1"/>
          </p:cNvPicPr>
          <p:nvPr/>
        </p:nvPicPr>
        <p:blipFill>
          <a:blip r:embed="rId2"/>
          <a:srcRect/>
          <a:stretch>
            <a:fillRect/>
          </a:stretch>
        </p:blipFill>
        <p:spPr bwMode="auto">
          <a:xfrm>
            <a:off x="-22002" y="23763"/>
            <a:ext cx="9144000" cy="6572264"/>
          </a:xfrm>
          <a:prstGeom prst="rect">
            <a:avLst/>
          </a:prstGeom>
          <a:noFill/>
        </p:spPr>
      </p:pic>
    </p:spTree>
    <p:extLst>
      <p:ext uri="{BB962C8B-B14F-4D97-AF65-F5344CB8AC3E}">
        <p14:creationId xmlns:p14="http://schemas.microsoft.com/office/powerpoint/2010/main" val="30599329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ox(out)">
                                      <p:cBhvr>
                                        <p:cTn id="7" dur="2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http://www.lunapads.com/blog/wp-content/uploads/2011/03/video-collage2.jpg"/>
          <p:cNvPicPr>
            <a:picLocks noChangeAspect="1" noChangeArrowheads="1"/>
          </p:cNvPicPr>
          <p:nvPr/>
        </p:nvPicPr>
        <p:blipFill>
          <a:blip r:embed="rId2"/>
          <a:srcRect/>
          <a:stretch>
            <a:fillRect/>
          </a:stretch>
        </p:blipFill>
        <p:spPr bwMode="auto">
          <a:xfrm>
            <a:off x="36513" y="0"/>
            <a:ext cx="9143999" cy="6858000"/>
          </a:xfrm>
          <a:prstGeom prst="rect">
            <a:avLst/>
          </a:prstGeom>
          <a:noFill/>
        </p:spPr>
      </p:pic>
    </p:spTree>
    <p:extLst>
      <p:ext uri="{BB962C8B-B14F-4D97-AF65-F5344CB8AC3E}">
        <p14:creationId xmlns:p14="http://schemas.microsoft.com/office/powerpoint/2010/main" val="12945273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wheel(4)">
                                      <p:cBhvr>
                                        <p:cTn id="7" dur="2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285720" y="1071546"/>
            <a:ext cx="8529809" cy="4955203"/>
          </a:xfrm>
          <a:prstGeom prst="rect">
            <a:avLst/>
          </a:prstGeom>
          <a:noFill/>
        </p:spPr>
        <p:txBody>
          <a:bodyPr wrap="square" rtlCol="0">
            <a:spAutoFit/>
          </a:bodyPr>
          <a:lstStyle/>
          <a:p>
            <a:r>
              <a:rPr lang="es-ES" sz="4400" b="1" dirty="0" smtClean="0"/>
              <a:t>Mujer</a:t>
            </a:r>
            <a:r>
              <a:rPr lang="es-ES" sz="4400" b="1" dirty="0"/>
              <a:t>, costilla de  Adán.</a:t>
            </a:r>
          </a:p>
          <a:p>
            <a:r>
              <a:rPr lang="es-ES" sz="4400" b="1" dirty="0" smtClean="0"/>
              <a:t>Gestora  </a:t>
            </a:r>
            <a:r>
              <a:rPr lang="es-ES" sz="4400" b="1" dirty="0"/>
              <a:t>del primer pecado</a:t>
            </a:r>
          </a:p>
          <a:p>
            <a:r>
              <a:rPr lang="es-ES" sz="4400" b="1" dirty="0"/>
              <a:t>Y de los </a:t>
            </a:r>
            <a:r>
              <a:rPr lang="es-ES" sz="4400" b="1" dirty="0" smtClean="0"/>
              <a:t>siguientes…</a:t>
            </a:r>
            <a:endParaRPr lang="es-ES" sz="4400" b="1" dirty="0"/>
          </a:p>
          <a:p>
            <a:r>
              <a:rPr lang="es-ES" sz="4400" b="1" dirty="0" smtClean="0"/>
              <a:t>Conversadora </a:t>
            </a:r>
            <a:r>
              <a:rPr lang="es-ES" sz="4400" b="1" dirty="0"/>
              <a:t>con serpientes,</a:t>
            </a:r>
          </a:p>
          <a:p>
            <a:r>
              <a:rPr lang="es-ES" sz="4400" b="1" dirty="0"/>
              <a:t>Tentadora…</a:t>
            </a:r>
          </a:p>
          <a:p>
            <a:endParaRPr lang="es-ES" sz="3200" b="1" dirty="0" smtClean="0"/>
          </a:p>
          <a:p>
            <a:endParaRPr lang="es-ES" sz="3200" dirty="0"/>
          </a:p>
          <a:p>
            <a:endParaRPr lang="es-AR" sz="3200" dirty="0"/>
          </a:p>
        </p:txBody>
      </p:sp>
    </p:spTree>
    <p:extLst>
      <p:ext uri="{BB962C8B-B14F-4D97-AF65-F5344CB8AC3E}">
        <p14:creationId xmlns:p14="http://schemas.microsoft.com/office/powerpoint/2010/main" val="28774207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fc00.deviantart.net/fs71/i/2011/156/e/d/in_a_gadda_da_vida_by_deadintheattic-d26erp9.jpg"/>
          <p:cNvPicPr>
            <a:picLocks noChangeAspect="1" noChangeArrowheads="1"/>
          </p:cNvPicPr>
          <p:nvPr/>
        </p:nvPicPr>
        <p:blipFill>
          <a:blip r:embed="rId2"/>
          <a:srcRect/>
          <a:stretch>
            <a:fillRect/>
          </a:stretch>
        </p:blipFill>
        <p:spPr bwMode="auto">
          <a:xfrm>
            <a:off x="0" y="-22200"/>
            <a:ext cx="9144000" cy="7286652"/>
          </a:xfrm>
          <a:prstGeom prst="rect">
            <a:avLst/>
          </a:prstGeom>
          <a:noFill/>
        </p:spPr>
      </p:pic>
    </p:spTree>
    <p:extLst>
      <p:ext uri="{BB962C8B-B14F-4D97-AF65-F5344CB8AC3E}">
        <p14:creationId xmlns:p14="http://schemas.microsoft.com/office/powerpoint/2010/main" val="26541543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amond(out)">
                                      <p:cBhvr>
                                        <p:cTn id="7" dur="2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142976" y="2287413"/>
            <a:ext cx="6357982" cy="4525963"/>
          </a:xfrm>
        </p:spPr>
        <p:txBody>
          <a:bodyPr/>
          <a:lstStyle/>
          <a:p>
            <a:pPr marL="0" indent="0">
              <a:buNone/>
            </a:pPr>
            <a:r>
              <a:rPr lang="es-ES" sz="3600" b="1" dirty="0" smtClean="0"/>
              <a:t>Cuán largo  ha sido y es  este camino de discriminación y elocuentes etiquetas</a:t>
            </a:r>
          </a:p>
          <a:p>
            <a:endParaRPr lang="es-ES" b="1"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encrypted-tbn3.gstatic.com/images?q=tbn:ANd9GcShHWQSnRkBYQvGh9fsq7amTO2FsnEf0v0PuNqd4MX1rjAF2JNdAA"/>
          <p:cNvPicPr>
            <a:picLocks noChangeAspect="1" noChangeArrowheads="1"/>
          </p:cNvPicPr>
          <p:nvPr/>
        </p:nvPicPr>
        <p:blipFill>
          <a:blip r:embed="rId2"/>
          <a:srcRect/>
          <a:stretch>
            <a:fillRect/>
          </a:stretch>
        </p:blipFill>
        <p:spPr bwMode="auto">
          <a:xfrm>
            <a:off x="1187624" y="44624"/>
            <a:ext cx="6929486" cy="6832188"/>
          </a:xfrm>
          <a:prstGeom prst="rect">
            <a:avLst/>
          </a:prstGeom>
          <a:noFill/>
        </p:spPr>
      </p:pic>
    </p:spTree>
    <p:extLst>
      <p:ext uri="{BB962C8B-B14F-4D97-AF65-F5344CB8AC3E}">
        <p14:creationId xmlns:p14="http://schemas.microsoft.com/office/powerpoint/2010/main" val="29261299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4525963"/>
          </a:xfrm>
        </p:spPr>
        <p:txBody>
          <a:bodyPr/>
          <a:lstStyle/>
          <a:p>
            <a:pPr marL="0" indent="0">
              <a:buNone/>
            </a:pPr>
            <a:r>
              <a:rPr lang="es-ES" sz="3600" b="1" dirty="0" smtClean="0"/>
              <a:t>Y ahora, con dolor,  agregamos a nuestro diccionario la palabra </a:t>
            </a:r>
            <a:r>
              <a:rPr lang="es-ES" sz="3600" b="1" dirty="0" err="1" smtClean="0"/>
              <a:t>feminicidio</a:t>
            </a:r>
            <a:r>
              <a:rPr lang="es-ES" sz="3600" b="1" dirty="0" smtClean="0"/>
              <a:t>:</a:t>
            </a:r>
            <a:r>
              <a:rPr lang="es-AR" sz="3600" b="1" dirty="0" smtClean="0">
                <a:latin typeface="Arial" pitchFamily="34" charset="0"/>
                <a:cs typeface="Arial" pitchFamily="34" charset="0"/>
              </a:rPr>
              <a:t> </a:t>
            </a:r>
          </a:p>
          <a:p>
            <a:pPr marL="0" indent="0">
              <a:buNone/>
            </a:pPr>
            <a:endParaRPr lang="es-AR" sz="3600" b="1" dirty="0" smtClean="0">
              <a:latin typeface="Arial" pitchFamily="34" charset="0"/>
              <a:cs typeface="Arial" pitchFamily="34" charset="0"/>
            </a:endParaRPr>
          </a:p>
          <a:p>
            <a:pPr marL="0" indent="0">
              <a:buNone/>
            </a:pPr>
            <a:r>
              <a:rPr lang="es-AR" sz="3600" b="1" dirty="0" err="1" smtClean="0">
                <a:latin typeface="Arial" pitchFamily="34" charset="0"/>
                <a:cs typeface="Arial" pitchFamily="34" charset="0"/>
              </a:rPr>
              <a:t>Feminicidio</a:t>
            </a:r>
            <a:r>
              <a:rPr lang="es-AR" sz="3600" b="1" dirty="0" smtClean="0">
                <a:latin typeface="Arial" pitchFamily="34" charset="0"/>
                <a:cs typeface="Arial" pitchFamily="34" charset="0"/>
              </a:rPr>
              <a:t> es el homicidio de mujeres asesinadas por el hecho de ser mujeres.</a:t>
            </a:r>
            <a:r>
              <a:rPr lang="es-ES" sz="3600" b="1" dirty="0" smtClean="0"/>
              <a:t> </a:t>
            </a:r>
            <a:endParaRPr lang="en-US" sz="3600" dirty="0" smtClean="0"/>
          </a:p>
          <a:p>
            <a:endParaRPr lang="en-US" dirty="0"/>
          </a:p>
        </p:txBody>
      </p:sp>
      <p:sp>
        <p:nvSpPr>
          <p:cNvPr id="47106" name="AutoShape 2"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08" name="AutoShape 4"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0" name="AutoShape 6"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08" name="AutoShape 4"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0" name="AutoShape 6"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13" name="Picture 9" descr="Resultado de imagen para feminicidio"/>
          <p:cNvPicPr>
            <a:picLocks noChangeAspect="1" noChangeArrowheads="1"/>
          </p:cNvPicPr>
          <p:nvPr/>
        </p:nvPicPr>
        <p:blipFill>
          <a:blip r:embed="rId2"/>
          <a:srcRect/>
          <a:stretch>
            <a:fillRect/>
          </a:stretch>
        </p:blipFill>
        <p:spPr bwMode="auto">
          <a:xfrm>
            <a:off x="0" y="0"/>
            <a:ext cx="9155779" cy="6858000"/>
          </a:xfrm>
          <a:prstGeom prst="rect">
            <a:avLst/>
          </a:prstGeom>
          <a:noFill/>
        </p:spPr>
      </p:pic>
    </p:spTree>
    <p:extLst>
      <p:ext uri="{BB962C8B-B14F-4D97-AF65-F5344CB8AC3E}">
        <p14:creationId xmlns:p14="http://schemas.microsoft.com/office/powerpoint/2010/main" val="11532630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113"/>
                                        </p:tgtEl>
                                        <p:attrNameLst>
                                          <p:attrName>style.visibility</p:attrName>
                                        </p:attrNameLst>
                                      </p:cBhvr>
                                      <p:to>
                                        <p:strVal val="visible"/>
                                      </p:to>
                                    </p:set>
                                    <p:anim calcmode="lin" valueType="num">
                                      <p:cBhvr additive="base">
                                        <p:cTn id="7" dur="1000" fill="hold"/>
                                        <p:tgtEl>
                                          <p:spTgt spid="47113"/>
                                        </p:tgtEl>
                                        <p:attrNameLst>
                                          <p:attrName>ppt_x</p:attrName>
                                        </p:attrNameLst>
                                      </p:cBhvr>
                                      <p:tavLst>
                                        <p:tav tm="0">
                                          <p:val>
                                            <p:strVal val="0-#ppt_w/2"/>
                                          </p:val>
                                        </p:tav>
                                        <p:tav tm="100000">
                                          <p:val>
                                            <p:strVal val="#ppt_x"/>
                                          </p:val>
                                        </p:tav>
                                      </p:tavLst>
                                    </p:anim>
                                    <p:anim calcmode="lin" valueType="num">
                                      <p:cBhvr additive="base">
                                        <p:cTn id="8" dur="1000" fill="hold"/>
                                        <p:tgtEl>
                                          <p:spTgt spid="47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08" name="AutoShape 4"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7110" name="AutoShape 6" descr="data:image/jpeg;base64,/9j/4AAQSkZJRgABAQAAAQABAAD/2wCEAAkGBxQTEhUTExQWFhUXFxwZGBgYGR0aGhwcISAfHBodGRweHSggHxolGx0aITEhJikrLi4uIB8zODMsNygtLisBCgoKDg0OGxAQGiwkICQsLCwsLCwsLCwsLCwsLCwsLCwsLCwsLCwsLCwsLCwsLCwsLCwsLCwsLCwsLCwsLCwsLP/AABEIAMIBAwMBIgACEQEDEQH/xAAcAAABBQEBAQAAAAAAAAAAAAAGAgMEBQcAAQj/xAA/EAABAgQDBQYEBgIBAwQDAAABAhEAAyExBBJBBQZRYXEHIoGRocETMrHwFEJS0eHxI2IkM3KiU2OSwhU0Q//EABkBAAMBAQEAAAAAAAAAAAAAAAABAgMEBf/EACoRAAICAQMDBAIBBQAAAAAAAAABAhEDEiExBCJBEzJRYTOBcSNCcrHR/9oADAMBAAIRAxEAPwAqWpmPeH5SKAVNTz6hzCpcp1y1A0zlwU1Zmr6ekMJIKnKSzEkqPdqR3RV6s1ukW8pPU0DPSrufvgI8qrO0iYkF3VmUQGuLPQjQHWIs5JSQU0zGpF2e5YcGL6w/mIopipyn5nFak1F2HTSIW0JxTLVlV3kpKiWcCnA2DVp0gY0rdHJUQVFNc1GFCQTysA560ib8F3FUmgLG1vAUceUCm5GOVORMCwonMC5oSCzE6lmJfrBDidpSpZGdeTMWBXSpIozvcw7LnjcZaSwmEEEMQMwJalQoF7WsObx7mGcHKCQGKmqLMBqxr9mG5a8wIbuqBdvKr1rW3CETpmVKlMflKnF6WtpFEC14kh+AIAALOKBTvwJfm3KHJcwEkULBqMaFqF4z/e7FlM1CMyqivFy405AjyirTiVkjK1SzhWUuaOQ3MU8dIEmTZq6lO/i99aWv4mOmSu6a1OtuDN1gY3T2iZjJUokpDg1qND6NyeCFK3TxSWHNyWFDUgvANC0PSocH+fvpC5kt+FB79PukBm8u2Vy5oEtR5hJDku1eLCsEWx8VnkoWVB1gO5o9XHR3hDJM25POpelGZojSFqYUYs4NzU/LSjigd61gT3w3z/DqMtDKVSjW0u9f6is3Z3xnT1KRMAbIbFrVH1+kLTKrC1wH6Zj6O1b95+BDfLWJUoEHvMxJNS4pQc/CMiwXaSoKAXKYakFzzOgeNM2ZiM6M6A4IcEvU0NfCG4yj7gtPgvZc7upZ81XszZj6fxEZa2NDozEgAGrcyK+kIw0whhYFRJU1SzCv+zBukLVeoGtedWY+viYTEepnEAg3Na1DniXrDGJSCkkDMogJajXchj3bcRCcSsJDqUONdBZr6cYjq2pKNBMQ5HJ/EwASQoFVQM1ip7jkPD0htaSnNUFzQ8QOD9YXPKVJBZ+WnpztDKUBPym5162FKf1CAUtki4JfS/j9+8IxAclgkkBlCj2Jyk2eo9eMJmLq7Zr6fXm/3eOE9LKa9bdG6c3iRnvxDer/AMelrQnESXAq9XsPIDTS3Ax6iekAJcA/btSOLd0cdQR5/wBQIB/CygwL14PSGMcl1C78h92h5Mw6h6dQTS0QsXiD+VubuCA1wfWG9hUWGzFMQH406v7vDs3FVYNT99PeBzZ09RPeYNR/CLFbKcjmKFnfU/SM3MZYy1kh87cqR0UxxZ0UfKOg1sKLHBSgEqWAkFklZIcs1AaHR28fHsTtUYdJUQouTlckuSM1eHjHqcSUElRUthTLwJD8BS7dIHN9lrM2UjL3VElJB/MzMeQBJrGjdLY1wY9c0mXuDxZny0TEgO4ULFifmHdsb3Jv1ip3tWr8PNTUKJBLDQBy/KhHj0iBuN8SWFyVjKlRUUqf8wABYCti78Wiy3qlj8NMzMfmVoK2cVtca3Dw/BWhQzJfYF7jT1KnZSsi2WpLENXLZmcVtpF12gI/6Kj8qSoLOVmPR3q1OnOKbcfKJpKgO6HDli6iACz/ACsa6il4Ke0BP/HOoBKxyYhIccS5Lw3ydWRpdQi82DNVMw8tSjUoCQ/kfEgWiUvgTxA6ajygc7PJ5VhGUr5V0epANvXSLhXeJqmiiCA4L3ZzY/KYDiyx0zaAHf6k2WQplEKfKajXXRyPeIWFw6lmgOVPecuAOZDd5gbg6RN7RJQ+LJIsEqY9VByeTAjWphe52IBnsoAummVrNShOp7zEs9I1XsRz/wBwxhdomTOQtPeD1cioL+pdwBGkysWFpC0sQqrg6GoL+MZztzA/BU6hlCi4SzhN2FKaEgn+In7n7VLfh1Kcl1JpRGpHNrgf3Ey4LW2wzvSwmqN3SWVduB6VFr14PBPu+f8Ag4dWWoTXg4cGnV/OBne6UDMCqFRIZzejKpc0ADc4I91pqTgqF2KmTdu8r61PjCftBLuMk25M+JOWpR+ZSta3PpBbu9sEIwpmgkzVpOVtH06s0CGPWUzF0DpJobA/dY0rd8ZsNKSf0gAvWwuG+wYrI6gi8O2S2ZhtbZhSSdXry6wWdme1llZkqUogVFT5Eajl0hzfbDpZShRTOTViP3d4otzdoCXiEry6Fy9bj6QKbljd+DpzxhOd49m/BuaFukJLUUpjl1ozGx19IQuYAK0SALVFxw+rWhcuelUiWQlxmIHBiAT16x5LSCAR0Ohbx0rGZxlDvjLC8NMZSqpJqQzsaffKMLlTVS1JUklxW8bhvoEpw00vViCBqa1jFpsvhWNsT5siZsOwtuImYYLzJAYO5bwDjiH8OcA20N/Z6JisuUpSSBd+cVmx9sqlSVoPgOsUKlPU/esEMat3wKUttjSd3d9lTu4UkEB+PUf3ziPid/PhTFyykllXp5QPbnSyJ1OBvFXtRGafM1ObzhKENbXgHJ6UHC9+UZAtlCpA++UWWzt5Jc5mIzJ0A019XPlGe4nZMwSAch+Z25NeO3VV/wAhjwIgeOOltD1O6ZrB23LFlAMBQ3c8OVBDEza6FF31ahc/xGb7aKlLLXH0hmVnlpBIUCdfq8ZenauytRp+HdcxIRrp4NXhF4rCEJBsaW48xrAd2ebQmTFsa1DH940DGJKVhIZnqX8qN4Rh6dMpOyKJHEpPpHRIzJ/TrHQ9IDaFEpBTQEkksHLirDQGhc6A8aMbZ2cZoQTlGVR5ulnLX0CR4mHlzCSWsGFCaVsKagN4xLwqQ+RSjSrMzgji9dX+kaNWOMnF2gf2biwlcyQJR+ZwUkZalgK1dmoKQ5OkIVKyq7yQm5cFmrmP5nI5RFnbKCcWtfKhfLRw4ob2LnjE/ELSfyqyFICq0Bat+PL+xcFzrUmgB3Yw0v8AEKCmSFMElRZge85atgA3ODza+GeTNu+RQBIzMOPRuEA2JwUs4xOVYSBMfuiwSnMG6mggx29iB+GnKJJCZZF8rqqGLanhUQcnVmVyiyn3BmpyLQkBTkE0y/mHt3vEQTTcPMzheZOViAGqHZmFiXzd7h5xTdnckqkqNArNQs5yslwepTflBRi5DsAVios93Br5DwKopIw6n8rM47SpORcsijJVlu5ejcmJ8RFZ2eJUJ0siveIozhTfmfRq6xY9rEz/AKILu7uNWoeFXeKzdKUDNknKsVQRW7VHEgGmhcPG8fYc7Vbhxvps8rSFJZTBWdy7hjQJPPXSsAUmb8MpXLASpBqLuoHvC36XoNPKNb2hIeWp1EAOogd5xUM12a1L8bHMNrYP4UxSSoAI0qlwWZ2DlRAcxnF+BSXkttslKzKXmckEkvUAuGsGHqQDDGzgpKEhLhLFiLNQ0qxrW+sV8jEFYSCmybUIrfwqOYJgswOHJwxSOPdI0eh1q3vEZFtR0dLkjHJckZVtVTzJhIuo0GkaZu7XDyyWy5ACBQEkAN6AXjL9qK/yKB/URGnbn4gzJSU6JSkaUa7UcfbReR1FWP093KPBS76qy4clRCiS7h2LmnTTWBncpGfFBJq4NvaCntBA+DUEEC1OOrXs8DXZ7NbFJYAkgjz4jhFwX9JnPKTWRM2LBJMqQhLjKVqFfy0H7esM7ZxS5ct0K/NWhpR/scLRZTEvJCFfKlTgtyDjg+usJVLGS9C7irmjNyfhzjBrajWOTv1SVglvntQLwTgNmZ2tqL8ozfZWHEyelDs/tBnvvs8ysOcq8yMxygs6Q/y8wP3gR3OL42X4/SNcfsbMsqWrbgr8fhClSgTaHcLgSZZmNQFoI9+NiKSsFIfMWPIm1desObSwvwMMiXrlD0avPrD9TtRnp3Kndpf+RTUZPvFXMDz1Hiv3i23UDrmn/Uc9Ypsalpi20J+sVFdzQpPZGqpCfwxqn5XNK0DkV1J105xnW7qR+IL848OMnpk3W1QekJ3YczxxiFHTFjcraJ+KIE4kvep8B6Rc4fESZiQSRSkVuL2aoqUXLGg+9R/MUhwMxJJIIGn1iFFS8jbaNc3Tw0uWoFH6nLniX/gQRzqUVYl6daa2ZozLs0xJM9irVNDa9PGNSmkTKVBBqRxvT6eBiHtsXEalzmDF/vrHQuXQAMk+cdCKIa5eaiUMGGtTq9aUNeYHhEmYn/IGqXAta4etqExHlylKL1uCzljYWcUD25QqUXmgJIoBmq/8iKEij2riDKCVrSZhUCCQH71CSktQZm73IUEOzsT3Aa5iapY3sSmtnfhbpFptfCiYFSlIOUhROUtb5UnViX+zGfzNpz8yVqdKUBkADu0YCmZ3pd6HpEs6MWP1F/BYo3cmJxMqdUoCSVEDvOAQo5ToomjRf7akGdhpudABYsHqAQxVYPW0U+C32QpCnACgMwBJqXJIDdR/EdsLb5xBKVKBWogAAMb11NIdm7jldSkuCd2XpUMMsspviEh7WDiCcqpYkZWretdTwYfYgfxmKVg0uhK5kpBZSW7ySWIIU1UDnyEW0raEubLM2WQoAVLefBiNRFJ7GGa5zc/DZk/aDjfiYlSQXEoZbuH/ADNyeJW4iMs2TUZnfKXNPymtresNz9h5guaSRndSX4lV1HQfKfEwvd8vicOAElImgKUSQa2ABNgS/wBh9Iu40ieolHaK8GwiXSr5m0DHRgxo7esA2/8AgVOFpV3SMtaAEksoFr214QdqJcCxBAflSvX9tLxB2ngUzpS5ZtkalDm16U10rE8GLMilZwEFRYcmKXJp3WA8eQpBpuuj/GQ4uczaU4cSBduMAa15HlJqoKchye8GBLtQ08fODPcubmlqFjnLD+hoWh5B44OrMq3gX/yZwr/1FfWNF3OmpEgKQa0zDoKePLnAV2h7OVLxk1QByLIIU1HsfUPDe520CgzUvTI7c3jXLBSxprwRiyOEmvkvN99riZ/jHeJNor+zeSF4yWMzUJ8OXg8C+MxBUtRL3MGnZVh3xSlMKIdjVVaUOl3/AKitGjHRm56pm1plASi5JOYG/wDrfXnSI41UAyXKTyL3AvQiJuFcI1ukWqwBH1eI8wfl8iTU81cTeOZo0RnXastpaNK8OtzxeAXc9Z/Fo1NWq3rpB92ryGkJL0zavex9RABubMIxUvVyR6RtD8bJb7kbHjMKmY2YMUlxbka6QDb7zkImKTdwCCzfdYPJbskqchwQwanneM238rNIZg2vUxhFbly2RF3TV315f0vFHj0vMJP6j9Ys9zQSuYa0TTnW3SKucs/FWP8AY/WN0qkzJ8IOdoYMHCOwYynIax6wObnSnm/bwabSUTgi5PyeFtID911ssd4M12tGKfY0VXcgyx+GAILX+xXzpFVtlDSVGrg0FKUr68YspuJSoM4LNQqppWkV28heUpQLObPfnxvGcSmyJ2eySZyiBYprwrGvqoTdlEt4/wBxmXZyj51EM6q6jSNPxSnJbKGBH9/dIqfLHHgrigJJHfFSbvcv7x0TJcij0L1cu8dEDIU+cQT3gWBcAOSXdIBsGueogE2ZvDMk4kKU/wAGYqoo+Uu3ka6Wgn2viAUpTLIc91VwH1ALX/mKGZsFcybnQUo7rHNW1aNUKoKcTDfJ1dM4JPX5CvC46cUH4oAWFrSGDAh+6W4ENGbbyYwqLE/4yp6aHUdUv5QebQmn4QRUhKcrKF20Ll+fQCAveHZOaUJz95IdQejEk2J0+kNc7mnSyjHJZQBFO6CWNxwP6he5aCPcVA+MVrKRlT3QWDqeia1uIG5ctQFCQ+nGzNxNXblBVhdiyxh1qVRakZ0qqVJNAijsXUT+41pnf1GRaWmFmPxkyUGUoTPiqSGzJQJaSk0HGymJvEDd3bCFYiZITLYEkqaoca8Ki4A6RXzNnnO4IWJSUgJU5QAgO5D1mFRJb8r1q0dujsfLiDNmKBXU5Kvdj5WbrEnEoQWN2GmIwaDmdLgggj8rUoafbxU4TdGTLnomgl0qzJQKAEO1qlLCxpfkIvZc4JJRVI0qHUGCifAnL4R2GmhS1UNFBIdJFmJvcVeNODz6JU1T2NQHJYmlWqPvlDqFuH9RblDC8oYuxCr0I1d+tb8fCHFT3DO1WLnWo9vrAAKbT3VlTFrWAUkuFM4BcVZNjU+cMS9hqkBpTEkuC7Gl/rBfOS6XD8vs6NCZbZQLl/F/2iZKzTHk0boFtobNTiEhEyWSpiM2l2HizRSytw5ICsjgkMSDpe2kH0+UCXDUFataxNGanoYalpY6O5AYU8aa+UJWuGDcX4MdxvZpPCjlUCNXg63Q3aGEJJOZZ+ejWD+DBm684LESWT3Q4rT5QTV66VheShYlLjXlbjfhGksk5KmzOMYp2kPypmaUVkt3ksz8Cxbz4w0pBq4LXd/rETYmJUJc1JulSWctfN5fzDwXmepYFh1H9i8RdocoaZNAh2hbOXiJSkIFQxHA2dz7cXgJ3U3WxCMTLWoMxd/aNbXLBOU3NdeT1946TILMm7U/f74w1NpUiXFXYieQEuQXGvKjvR9Bz84yftBSsT1EBRSbOOf9Rqs10ka5fmd6DSlgXarWirx2EQt1K0oDqTw8olS0uwatGddn8oqUsKpQVOnOB7af/wC1MAH/APQ/WNo2fgkJS+UMb/15xX4zd2StYmZE5ypLaV8feNVlVt1yS4eCu204waw4JyOzWof58xGd7GWcyh/qfo142TF4JCkGUTQ0114nz9IocLubKlAliMw8qeloiM0otA4tmZ4nFKCiAo9QdeEKk4+aUMVKIHEwRbS3RyvldzTSIiN21ppccecb+pCjPRII+y/FFS5iWcApPnRujxqk2WAVHNq7GlNfCrxnm5GyRIKlqBdTaWZ40CYailefMC3hSOWbTbaNY7CEhZqE0/7m6+sdDaZz1GZjbLZuIpreOiCiqxUsv3i5BNCxdjXwflDmAATNTQd5xZn4kc26RGzhNAauXfQmwu9HFIRhcQpSxVu+EvycX6iNBje989KV0LihIP6mBI9Q3jGR7T3kmrzofuqNRGk7/pXLVO0cJYM4oGfg7UjGp57xNPCOjpoJttmWWTjVEhO0V2zFhUDQGJ0veSeGJU7WfT7IBiBIwRUnN5RMOxVBIKlBL1A1bj0jofp+Sow6iSvcJcJvuoylpKADyLAghj4tFfs/fedKU4SCGYBRNByPOKGfhTLcKvw/eEbOwC5yxLlpKlH05ngIlYsfJOTJkilBmlbP7UgVOuUQTcuPH+oNcNtxE2QZtMiQO8buPmBYULcIyjZ/Z/i1AL7iQQ4cu/AMBc8IIJmw5svDTQskMhRZL5XyuB4sYwyKFrSwjKXknYntPklxkWRmpmDg8SEm1HEGuztryp0tGICu6RnSCA2Y6/qCnJFDrrHzfMBEH+xtvmTstSEq7wWGOWlXUEvqympFzwpLYmORt7hhO3+kFSpbqAzEAnU2LaioHCLtW8cpMpE3P3FJDAAB31e7ffCMBOIJScxdyTzfmeF4OsfPlnZ2HSXz5AVEWZmpW+nChiMmJQNIZNWxoey94ZeIogksCfG3W/tCZu82HCsqpyQbEOD18TweM32JMWnDGZKKgalwe8LvbRjWANVCc2p41Bv9YWPHrbXwaZ3GCTj5PpaVtBAQDmo7gjXUmvFyYRJ2ihWbvpobhTsObeTxjC9tFeAMt6oUAK6db0t4xT7JxS0CalyM0sg6avSBYm0/oy1m8rxUmYmaEKSpQyKcEXegI4/tDSceFEAqDgWJtrXjWM37O1rRg8ZMzd34ktISznNUlX/xpAdjtozVTD31XNiRB6LcqTH6nbub7KxAs/PkRf75ND5xTOXvxYHnYCovHzzh9uYhB7s1fmdIK98dvzvgyVJWtJWkE6W4QnhkmlfJKyJqzVVTCotQ3etX05ObxCSpKX5qoWJ0dxX9xeMq2VvTiE4ea8wlQPdJrcNEVG+uKasxy/DmC0HoSbD1EbIick0oEsRR+9UsbXFYRiJ1QinuK/Z8Yz/Ye98xcqYkpeYAMgSKEA1YaFzpd4uN1NtTp5mpmy8rEKByqDmtC+j6RnLHJXZakmF2R8xIDVJJHn9BD2IswuRQEe1oCdpbxz/xCEy8PO+HmZSvhrIPFqNF3szaE9c0pXIngVY5FN4ki8Jxa3BNMk4nDAhOYObEgMCaVP8AER14IAg1pQjR/HVoH94NpY+WtQlyO4g/MopduJcg14/vFbL3onik34CS4JHxUPxtVopYpVYnJLYPcJh6e5Or/fpF2mYoFicoYfQQLbE2n8SXmBQtkuQgk8KaCtYK/wAQiYhKgmYF5U91SW0FCAWcNz1jOhiZe0JZAIDg1BGoNQbx7HIwoYMmYA1gGA6DhHQUFg4iVwcMLWJeriujfSF4ZGeZKSlBJKklQuUgEfM54DnXWJ6sPIpklgEXJzEvqKvzeEbNJ+IFIICCXVlFGqwA4OX8ItclIRvzu1Nnpzyg5IYpJboRzjCts7CxEkvNkTEB2JKCA/W0bbvTisSkkCYRmSgDKcrAuLBQZ2veMl3kmzsxSZ5mJOVTZ1KYsDUE3Dt1BjfA6k6MsitCN2cEFrSmaFJQFAKNmJLB350brwi529sCcleVKHYAnIGCXsK6u4aBSRtSfLLJWpLkmhIq5vXiTGj7q7JViZaJ818y3OZzmqGBfjQl9HgzRcXqO3p+rVaX4QAbR2ZMFCkp4lTAC9yehi27ONjzF4pKx8qSxUCG6EP3g2g5Q7v3sdUnvOoosCokqerv1Z4HNibTmSFialXyflKmvTujiBqLRpjblj2Ofq5ReW0fTcrC5WFKFgXDagwIb57Omz8KUzTKw3+QAlc0EEUYil6mnrD25+1DisLLnzAylqILAlkpJAc8KPFB2uLbD5TqXHOsYJVKjN8AxP3Pw8+Yso2hhkpSAVAgJyixYJOWgD0iPhsPgJJVL/8AyE4pLhfw5Zyq/S1SGpqDyaKndPBmZ8YNQyj9f3EVWy8GqbPRKF1KA/f0jqvlN8GPw/k0LAK2PIQ+IeeqcrMXllBlpdxlCbJs9ahwBBnjVbIGCC1JSJSk5RkCwoB6Mm4Ni+vpGPb6ysk/JoEi31gt3qlZNnyRT5ZY8WBr6xjLdRfyaJK2iy2dtXBSsHOEoT5iXIMyiCoULBJ/Kxy1D3gP2fvNhpDrl4MFeXITMVnBDkkkH8xDB206xP2aANlz1f7EdKD+ICsOjMlXIRWNLe/kJvigmxG9GFKJstGAkoEwpIUCcyMo/LoHIqLFy4i3n75jGypiJmGlJCUFQLqLKZhltl6VEZymL3d4pEvEFVsot42jScUkZxk2wo7J8QJs+Zg1j/BNlqUpDlsycpzA3CmENb27Lw8vaCMLh5eUpI+Ir4ilZiQCUA5qBnBsa6NFNupMXnm/CJ+Ups6siqKbgctz1hOzypW0JeZRKlTKkqc8GJ4gBoh7Sf8ABaWyNIw+w8ElD/gZWckZcwWRVgQp1ly725RWb+bXlyJUmWjDYZxmdK5OfLbLkJNKM8F05CQrOKUy3emiusZV2jzCZiQbxzYpylkSZc4pRtFjsze9sMrJg8IDmv8ACGoqyTQ1rrDqt6xMwE9MyWi6hLWGCwS2RIATlIAoSQKA3gRlqKcGCPzLPWkOzJTbPCuM37946K3/AGZ/8JWytvYha1EzlgZC4SopHK0aNh99jicKppZT8NLKUTVRy3ABpV/aMo2BKdM5QaiIKt25h/AzSwKRmf8AaM83L/RcOCX2XbcxKZ5lpmlSVscilEhJBcXoAXIIH92O9u8mJTP+GMSvIpebKCQK0yn/AE/1ge7KEgz5h/1EJ3pmBePSBR1JvzL14ROS3ka+giu2yBtBAmYlRJHzOXNKe2kG+/e7eHmyMOrDJQGUQcgABzgLAGW9qUgC21gJ6ZqiyimrFNRlNwOpNYbl4/GIQEiZMCAXAVoSMpYkUpSkWlaTUhO74NY3M3ZTJkhSlHOQaOGS3Evx0gxlJZNQz8vGnKM13GxKvw4SSWJBIGteOtPpGirnOcr3AFGDi55xyvlmo1+MmmqQMpqOnlHR7lWKBSgOAt4co6EMoZqXLkGgJo9XpVhwhAChlUCTQU+UOf2vSJSpSlqIBIy/ppm06M1Yhrmj4q0CagkSjmS6XBcAEsXAILfXSLAi73bTSUhYdhlzEM9AM16Pp5xn42elJxGZSQUoSkBTJzFQSpQSbBgerQX4qUlctgoMVKYNpnVm5mrnSBDETU/EmpWorQpKsqVJOiMqFtybQuacI0xeSZILE7nyJ8nDqWK/DQKOkd4Zm8zf3gp2ds5EiVkl0SkZdQwctmc1ofWI+zUkIlAE5SAlTh3GVmfq3lzixSBlYXLipagd3GtfoImUm9gSSM27TZv+IUoVADV6Xv4QF7r7BXjJvw0KAIDufLzgs7UZxIQkkfNRuAzfxELskmqGMUkUCpZfjQhm5vHTitYm0Yz3nRqe52yVYTDIlE5spNQOJKgz9TAr2vqPwUgl3V7awcScWkKKaqzWFaKZy+gow0rGd9rM3/HKBNWr1jGO80aPgrOyWQCqcSWfKnzow5uRBFu5uZ8HFzp6qpciW3A1JPjSK7sZlOmcWfvjwDVbwJ8HjTsSAQ5PdLEgdLE8K+kPM2pSoWNJpGAb9knGLfle7QYdpLDCYcDUoP8A4/dfCAvfJaTjZjWzCCrtTmf48OA7XbwFfWNa9iJv3M8k93YpdhmKyK3Dt9dIHNz8IJhmA2aCfaicuxJItmyuDzdm5FwfGIvZhgyRNXlBGYJBJYPQk9QIhuoSf2OrkgKx+FKJi0cCYsdmKKcLPUGqQkvYg6ddYtu0HAhE7MB8z/zXrFTJDYCYeM0ejRqpaoJ/wTVNlnuhJITMWSkIWAmhD0INRp71iNukH2hKI0JPoYTuinuzb3R9f5h/s9AONGZmCVE8P2iZczf0OPCNp/DOkCotd9L+5EY/2mt8cNwjY0TKs1ADoagszeEZH2pACcCGtpw/qOfB+RGmX2lJPAGBl81K+sStpDLsySOKir6+8Rcer/gyA+qqNz4xYb1HLgcGnUoet/6cmOjyv8jPx+iu3bU0ufzSzcYJ9msnZUwvUu1PD76wJ7DP+Kc9mEFZJGy6WV/cZ5ff+1/ocOBvsmlOqcdWA83hSMF8XaqAG7qsxq9g/wBWhfZSik7W1PeO3adW2K/7+gaJn+ST+iovtRo0zAIUbZieH3aBbf3AJRhiUp4ffrB9KlkOdPa9uVoC+0yY2GIdgVCmpoL87+Uc2NdyNHI7cmWRIRQlwD6wbAAWd2AZqWq/OBPclJ/DpbUcNOX7wZIa5pSjdK+uvOGAyUeHKPY9MhJrZ9GjyEA2Vd1RSls1gq3AdP7ihxIQjOsISla6HQqUWHeVcV8XakWKgtamsgMaJYUcu/X6xGxmAKlhSV5gFuoJFydHI0B04RoxIEFk/CmS2ciYoBuFFkk3YZvpAztNCsqAoF7A58xcmxJtez6xoeLwqvwxyhirOos4KqkV1ZkgMfeAMSZillCZSz3hoaF6keF4cXuJmk4RRyJCXIy0DMToBU0qL9eMSszXD5QwOlA45O5jxBUkJCiH1vbSlaAdKw1NU+hL0U1mJAD+D16mExmWdpc3MtF2qa6Ppw5xXdn21EYfFhcxQSkpIJPhF3v9sWfMWky5RUGclOmgcaQFq2TPBb4S36R24nF46bOed67N9kbSlTEghaGpQG3IG7lx4PGa9qmJSVS0p4OwsBp4QGDZ080+HMLf6n7tBDvFsyeuVhmlrVllAGmrCnG0QscYyTspybT2CbsjQ8iYWf8Ay1o5DBJBvxEaZOALU5jWwqfIxnHZPhJkuXN+IhSQVWI5DS8aHKWFWYaPfhfq5pGWV97Lgu0+fN6poONnFIp8Qt4fvF72jTs3wBwluPFvo0RN491cUMVMPwF5VTCUkVDEuK9Itt9thT1lBRLdISA7i/D0MbuSuO5mk6kSt81Ns7CgWMtBPgkfxFh2TSx+FWo/+qRxegakJ3p2dMm4KQhKFFSJQSdKgMze+sWnZps9cjCkTUlBUtxTjQeP7iMXJaGvs0SakmCfaqCJiCaODTXx5WgXlr/4Kh/7w+n8Qbdouyp0+YkIS4SBXVoocLutiFYdcvuuJla6gVFuMaY5RUFv5Ikm5EPdhbScQXtkv1he6e1pUjEGavOQKA6tQBwDeJ2zt358qRPCkGuUDmXp4PFArdvEg1lKHlFJwk5biakktjU8Jv5h5i0y0lQUshIcUHB/GAftMmFWJfTKKcOvOG939zMUuahRQEhKkkuatewi4342HNmKzJlktSjmlIyWiGRUy3qlF2D2PR/wZFNT9TEbefaHxPgoFpcpKfFhBZL3emzcBKliWc4PlUu/CKqfuLPM4gEFL3Dk+UXDJBPd+WTKLrYptkS3w889BBWmUVbJTR+7+1on7P3QKZC5SFOV6kNw9ovNh7uGXhDKmkFhewcUavPWMsmRSdr5KjFrYCuzDGCWuclRoUj7eF7r4g/j50+4QhTl+jdbGCLY24hROUVEhBDEDnFtht0pchC0oZyksSK1DFuFCed4ieWLcmvJUY7UAkztNxYmFhLyvQZbDTWIW3t75mJlhEwJvo8PYvs/n5zlIIfX+ImYfs/WQyz5RtqwbNEVMO9yi+GlP+ZNON3/AJgwSi3R+rcW5wNbvYEyZSZbHuhhq4ehfUteCaXMZITR209xeOXlmpGMlySeJ0HGn5uEdEhBYMQHjoVAQ1EkuokIKe6jKArqrXw59I6QjImWhZCyEgmmo15QgklZdAIYEqdwQkuABUcX94cM8kOQQ5A0/n+aRYCJckqXMewFA13qQFWrwiDOwKUhalLVLJeqdHpmtdrRbILUDuK0qa8uF/WI21UG+bRqG5JDG/Q+cAFJMlZzK78wBDGh+dklwvUhwHPhEpZDgkGh7zuAb8b/APbVqRIQkoALUag1Zz91hhcgquDQZmdhxDt6+MAHgQ5qlrWpxdxwt5xy8Cg1SHqXLefkYdkTAagNxcEcRbUu1dRXhD5BKmyOCMz0poQeLOer8oBleiWEqKQGOUl2ozgXJbNrE2dh0ZS4TWrFwkNXSrOzx58IGwYuatWpFtNB6R58cBNa5WA14MCW43I4QCFiUhDlmdTnKWJOnUMw5honSikjNQW8HMRVYh5gBHdAclqc/KFYhaEpTNzJyB1FT0IahfX184E7KapDxlCxB7rMS5NKAknWpryhE2S7Bn4UFaejx4Jqg+UZgSOAIFHJfxIAre0eLYJUVqZKWUWJ/wDJh9IYhpMvOi1iRWmpy8oWJQFXLEHoBqWvmt5aw5JUClySRUMKDLxppX6xwUQSLihFWLswvqaQLgHyMHD5lh2A01JFK9QxhpOHSCoE2Lj3Po/hDwzO5LJLuo1PLWoenjyhUtPeKgNGezgateo94loCGiS6SS9SDpxFD4gxIlyEEFBBAsOJfTjd4dAASCgBXeS5Kmo4BVXUBy2rc4emsliBVyRRg1/eCgI2GlMKBhlcEj70o3KOnYZxUAmjtY/bGJEpbhxagbgPv6Q5LWxAqS/hyer/ANGACPLwVFBhTwsG++sNzsqaUKk1Ie3M8OUSVpUkVVyy31cF24aRFmTxrWlQdebXDVFWvCYHqsgQ6iEgAOVHLU2qaGp9oliWl8pYkd4ij8i2lQYiyZg+WgfMz1/g+POHZQSVEkj9NUglxcF7gi0NCH5U4EJLEFWV9O8QKOw11HCGNohgaa3v1+kT/hm9mtzDen8RA2il01tXR+dteNIiSGiHJAPAEpGvWnKvtFinCJIBAq1/amsV2zwCrKQAWto+hY2rF5ItdhoAP24uKQobgyPNl2dwH8qQvByxUgH9IbkT6XrDuKlA1DjUeIa2lBD0ia6XI4sAaP7UjSibGDh1qrZ9I6Hxi20Hm3pHsSMogghKhmzO1/Ulr3tCpMnKQEghI4MB+7UrDC1vYrIUKBqJNTXhdvKH5cpikmrVIrrwH3fnFATVlQYm7Vowq3lEUyRQt3jzfn7v/USsWl2AB0tprxGoEMYtBylhxJD3bQG1XhiIU1OUmuYPmHCwID+fnDQKwWdKSSCL1JqoE2CbcLRL+Hmv+mqQbE1bmaXhC0pOUnKWUC134U0dxWGMUk1IT+U14np4QkTGL187afvDoLkDilzrrxbU0jpKe6qrua1c8ADAB4lIykkBjrxsCTXjTwiFhpqVJQXUk94d4FJo6SW4FnHJomSyCmp0ZgxY19P4hmdKCio1IIysw5AEK8/rCYxrY+0MyFNkJC6pFwCbn16xZoIWEhQsxp8oPAE0ofaIOBwiUDupNXdR+Zhw5PE2ehWZ0kA27zsahi2lH+xCjdblTcW+0TMWHyvdX2PKHZiFFCglQSpT5c1WNQKcHhooCVEjiBSp73HRh9vCsKVVJtSxtR/DS3KKIG8LLTrlVmUVWFxoBWotxpCzNSsKJcHQc6N5GnjDtEkEqqAWAAqS3lEabLSlRVqxNvNnrCexSoaVKJLklI4Hxt91hspregHyjW2vK7dYmEFVCMwdgaeR56Qmeyc2UJDhiwro1dbfSATYr4hUhQYDKCK3IABJHJ6dXhW0VB3Nvpx5AN78ISkskg9DTT794bz9+igevChHX+4BHspRBdjzccOA+/WHkzHcM58qXFdeHhEZaMqqE8q1On1vaFkkqZIOpBBazWbQwmMdRLSXDhjX3B9Ir5le6aGnE66+HOJ0xSUIZrgJ4gCzcjaIqJabJSzAAEFqBvE29YlgcO8cpoRWooaj10iZJQE/Monkz1ubcoZwxBOUgvS4YEcen3yjp6O8+XM/dNbB6n1etWtzaEWHxi6WHV72o3MfvETaBYPrSvC0OoX81FPXRqs4bQ3FRrTSIy5TpYKVmNHJD/s33zhPcZWYFQTNAt36hybkuzudeNoKJaGY6kilbc+V66wISFhK6himz6V+txBjNmgoTRweGlvf6xOPkGdOAoAaEaexjsxbu2Br1dmbhziOtIzVZwNLtV7U09I5U2iVMXOmvOlvG1Y1EdMwQepD61joSlQN011qL6iOiAKjBTc+b4ksyxmKUhwSoD83KvGLCVJzZXSaAVKrU9TpEFU1OdIBObKSdaO1OtTFlLQFIdMwu4qNGqoCuoGsaAPYjDOz1qltGZ6ltLeUQpklYTmIL1YA6dWuWHR4sseCQkh9LfzEef3hrTV+gDftFNCshYVaqBu6NTc+HQ3pYUhBmAULFQDVHi782JhzIUpJSVElVyOJqOSR9GiMZqiVBABqPmcB6OxFfKEMksbOOeW4atrlmAel7VhqbPIQqpSCqooW/wBi45W5whKxnZL65mswIra789NYUhSqlYAL66gajzaEwOkoZIDulIAUVEPahUQwexj3Dyi6U1UMtwG6Ev58odRVlOQlRy5QzEFnJGobnrHk+aHILCYqzO4JDD1h0Kx2VJcMXozCxoTz5WhybJJSUs4NG1bXxa0JwynJcG5LAU4P6vHsyV8RJLsyga07yah62dutYKGeKDF7CmlgLa3jkEKSSDoHNqU6UhEtD5SupYEi4elvWkSpQQDRnpfpw6fSBAMNmZg3EkMSeHvrpDS8KrMlyHDkm13sHrdusSjMIOtS9ejH6esQSkupRBCrBVDUGlLN46wpPwUiSQAC2jANZuJ9WfWIswAs6XAUSCCGcfVr+ELm4hJC+8Hcu4qA9fEQlI7kwhTOKWtT5eocOYl8kkiaQqWQ/eGha2lrUr4Q2uWz8SSzWYDVvpzhiSgss3epOr2bhSvCJEpKSauAX1o9iX8GigGjRnDqZyAeFABwFIc+BwU4IYV7obXi9bv+8JkyjkUAxWHAJduIc6pFK9Y9lFYJKqJb5QKvQU4h+NYgYrHp7gNPmB49AfCtr9IZWviwdraCgNX6QhKCoA6cjxavCHUSgEqZNgL3PIVZ6QIDpqciySWADvobfzb+3apCjmvVideZ9jwhjM75vGhJ5N6QpKmJsQ/g9P5gAXLmXvy4Hg3jSPAioreru78OgjwXarAHR1EuGaHpQZg7BtKAAV8P5gEVm2MIQqzZhmI5u1PvhFhsIOhWYkgEEOTSgPlrEmfh0zAPRQ0JZ/b0jsOkISwdtSakmnvEKNSsbZ5Pm5TyapZ29+NBC5s5LAEtd+JuH6PDU9QsEqypAINCC7ggVqr2aPEs2r9NPa8aCGZ6DmLOz/p/iOha5hJoI6JAibSsjqkf+SYlSD3h1V7R5HRqIuZth4RHmJDimgjyOihFfjDVURsTTI1Hb2jo6JZRHQO+gaMqmn5f3PnEnE2T0H0jo6ACwwCQ8ymifqYi4P8A6IOuQh9WYx7HQyTzZinkEmpGeutDSsPTj83j9THR0IbI2zFHNPrqPaJ+OQPjJoL/AP1XHkdAgHUG/IJ+kUGHmE4lQJJHeo9PlRHR0TIaJQSO7Th7Q9MQA7AR0dCQ3wMfEJMwElstn5CHpo7qf+4/Ux0dDEKxYYFqUNvvkIVMUc3j7mOjokY2LJ++EQ8QojKxb/MgU5qr5x0dDAeKjmNdT7w0AyFt/t9DHR0IB1Sjx/X7RMQHIevdjo6B8CJSL+I94iYo95PT3THR0JcAS8XYfekQ5YpHR0UAkiOjo6E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7115" name="Picture 11" descr="http://revistahorizontal.com/wp-content/uploads/2014/10/130721_feminicidios.jpg"/>
          <p:cNvPicPr>
            <a:picLocks noChangeAspect="1" noChangeArrowheads="1"/>
          </p:cNvPicPr>
          <p:nvPr/>
        </p:nvPicPr>
        <p:blipFill>
          <a:blip r:embed="rId2"/>
          <a:srcRect/>
          <a:stretch>
            <a:fillRect/>
          </a:stretch>
        </p:blipFill>
        <p:spPr bwMode="auto">
          <a:xfrm>
            <a:off x="32370" y="0"/>
            <a:ext cx="9797510" cy="6858000"/>
          </a:xfrm>
          <a:prstGeom prst="rect">
            <a:avLst/>
          </a:prstGeom>
          <a:noFill/>
        </p:spPr>
      </p:pic>
    </p:spTree>
    <p:extLst>
      <p:ext uri="{BB962C8B-B14F-4D97-AF65-F5344CB8AC3E}">
        <p14:creationId xmlns:p14="http://schemas.microsoft.com/office/powerpoint/2010/main" val="2447036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7115"/>
                                        </p:tgtEl>
                                        <p:attrNameLst>
                                          <p:attrName>style.visibility</p:attrName>
                                        </p:attrNameLst>
                                      </p:cBhvr>
                                      <p:to>
                                        <p:strVal val="visible"/>
                                      </p:to>
                                    </p:set>
                                    <p:animEffect transition="in" filter="circle(in)">
                                      <p:cBhvr>
                                        <p:cTn id="7" dur="2000"/>
                                        <p:tgtEl>
                                          <p:spTgt spid="47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23528" y="620688"/>
            <a:ext cx="7992888" cy="4278094"/>
          </a:xfrm>
          <a:prstGeom prst="rect">
            <a:avLst/>
          </a:prstGeom>
          <a:noFill/>
        </p:spPr>
        <p:txBody>
          <a:bodyPr wrap="square" rtlCol="0">
            <a:spAutoFit/>
          </a:bodyPr>
          <a:lstStyle/>
          <a:p>
            <a:r>
              <a:rPr lang="es-ES" sz="4400" b="1" dirty="0" smtClean="0"/>
              <a:t>Pero ya ha llegado la hora y estamos en ella de que se reconozca tu ser </a:t>
            </a:r>
            <a:r>
              <a:rPr lang="es-ES" sz="4400" b="1" dirty="0"/>
              <a:t>imagen de </a:t>
            </a:r>
            <a:r>
              <a:rPr lang="es-ES" sz="4400" b="1" dirty="0" smtClean="0"/>
              <a:t>Dios,</a:t>
            </a:r>
            <a:r>
              <a:rPr lang="es-ES" sz="4400" b="1" dirty="0"/>
              <a:t/>
            </a:r>
            <a:br>
              <a:rPr lang="es-ES" sz="4400" b="1" dirty="0"/>
            </a:br>
            <a:r>
              <a:rPr lang="es-ES" sz="4400" b="1" dirty="0" smtClean="0"/>
              <a:t>tu </a:t>
            </a:r>
            <a:r>
              <a:rPr lang="es-ES" sz="4400" b="1" dirty="0"/>
              <a:t>dignidad, </a:t>
            </a:r>
            <a:r>
              <a:rPr lang="es-ES" sz="4400" b="1" dirty="0" smtClean="0"/>
              <a:t>tus </a:t>
            </a:r>
            <a:r>
              <a:rPr lang="es-ES" sz="4400" b="1" dirty="0"/>
              <a:t>derechos.</a:t>
            </a:r>
            <a:r>
              <a:rPr lang="es-ES" sz="3200" dirty="0"/>
              <a:t/>
            </a:r>
            <a:br>
              <a:rPr lang="es-ES" sz="3200" dirty="0"/>
            </a:br>
            <a:r>
              <a:rPr lang="es-ES" sz="3200" dirty="0"/>
              <a:t/>
            </a:r>
            <a:br>
              <a:rPr lang="es-ES" sz="3200" dirty="0"/>
            </a:br>
            <a:r>
              <a:rPr lang="es-ES" sz="3200" dirty="0"/>
              <a:t/>
            </a:r>
            <a:br>
              <a:rPr lang="es-ES" sz="3200" dirty="0"/>
            </a:br>
            <a:r>
              <a:rPr lang="es-ES" sz="3200" dirty="0" smtClean="0"/>
              <a:t>.</a:t>
            </a:r>
            <a:endParaRPr lang="es-AR" sz="3200" dirty="0"/>
          </a:p>
        </p:txBody>
      </p:sp>
    </p:spTree>
    <p:extLst>
      <p:ext uri="{BB962C8B-B14F-4D97-AF65-F5344CB8AC3E}">
        <p14:creationId xmlns:p14="http://schemas.microsoft.com/office/powerpoint/2010/main" val="334569711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23528" y="620688"/>
            <a:ext cx="7992888" cy="4278094"/>
          </a:xfrm>
          <a:prstGeom prst="rect">
            <a:avLst/>
          </a:prstGeom>
          <a:noFill/>
        </p:spPr>
        <p:txBody>
          <a:bodyPr wrap="square" rtlCol="0">
            <a:spAutoFit/>
          </a:bodyPr>
          <a:lstStyle/>
          <a:p>
            <a:r>
              <a:rPr lang="es-ES" sz="4400" b="1" dirty="0" smtClean="0"/>
              <a:t>Pero ya ha llegado la hora y estamos en ella de que se reconozca tu ser </a:t>
            </a:r>
            <a:r>
              <a:rPr lang="es-ES" sz="4400" b="1" dirty="0"/>
              <a:t>imagen de </a:t>
            </a:r>
            <a:r>
              <a:rPr lang="es-ES" sz="4400" b="1" dirty="0" smtClean="0"/>
              <a:t>Dios,</a:t>
            </a:r>
            <a:r>
              <a:rPr lang="es-ES" sz="4400" b="1" dirty="0"/>
              <a:t/>
            </a:r>
            <a:br>
              <a:rPr lang="es-ES" sz="4400" b="1" dirty="0"/>
            </a:br>
            <a:r>
              <a:rPr lang="es-ES" sz="4400" b="1" dirty="0" smtClean="0"/>
              <a:t>tu </a:t>
            </a:r>
            <a:r>
              <a:rPr lang="es-ES" sz="4400" b="1" dirty="0"/>
              <a:t>dignidad, </a:t>
            </a:r>
            <a:r>
              <a:rPr lang="es-ES" sz="4400" b="1" dirty="0" smtClean="0"/>
              <a:t>tus </a:t>
            </a:r>
            <a:r>
              <a:rPr lang="es-ES" sz="4400" b="1" dirty="0"/>
              <a:t>derechos.</a:t>
            </a:r>
            <a:r>
              <a:rPr lang="es-ES" sz="3200" dirty="0"/>
              <a:t/>
            </a:r>
            <a:br>
              <a:rPr lang="es-ES" sz="3200" dirty="0"/>
            </a:br>
            <a:r>
              <a:rPr lang="es-ES" sz="3200" dirty="0"/>
              <a:t/>
            </a:r>
            <a:br>
              <a:rPr lang="es-ES" sz="3200" dirty="0"/>
            </a:br>
            <a:r>
              <a:rPr lang="es-ES" sz="3200" dirty="0"/>
              <a:t/>
            </a:r>
            <a:br>
              <a:rPr lang="es-ES" sz="3200" dirty="0"/>
            </a:br>
            <a:r>
              <a:rPr lang="es-ES" sz="3200" dirty="0" smtClean="0"/>
              <a:t>.</a:t>
            </a:r>
            <a:endParaRPr lang="es-AR" sz="3200" dirty="0"/>
          </a:p>
        </p:txBody>
      </p:sp>
      <p:pic>
        <p:nvPicPr>
          <p:cNvPr id="28674" name="Picture 2" descr="http://www.21rs.es/files/images/crops/img6743-3-2.png"/>
          <p:cNvPicPr>
            <a:picLocks noChangeAspect="1" noChangeArrowheads="1"/>
          </p:cNvPicPr>
          <p:nvPr/>
        </p:nvPicPr>
        <p:blipFill>
          <a:blip r:embed="rId2"/>
          <a:srcRect/>
          <a:stretch>
            <a:fillRect/>
          </a:stretch>
        </p:blipFill>
        <p:spPr bwMode="auto">
          <a:xfrm>
            <a:off x="0" y="0"/>
            <a:ext cx="9091957" cy="6858000"/>
          </a:xfrm>
          <a:prstGeom prst="rect">
            <a:avLst/>
          </a:prstGeom>
          <a:noFill/>
        </p:spPr>
      </p:pic>
    </p:spTree>
    <p:extLst>
      <p:ext uri="{BB962C8B-B14F-4D97-AF65-F5344CB8AC3E}">
        <p14:creationId xmlns:p14="http://schemas.microsoft.com/office/powerpoint/2010/main" val="678630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linds(vertical)">
                                      <p:cBhvr>
                                        <p:cTn id="7" dur="1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23528" y="620688"/>
            <a:ext cx="7992888" cy="4770537"/>
          </a:xfrm>
          <a:prstGeom prst="rect">
            <a:avLst/>
          </a:prstGeom>
          <a:noFill/>
        </p:spPr>
        <p:txBody>
          <a:bodyPr wrap="square" rtlCol="0">
            <a:spAutoFit/>
          </a:bodyPr>
          <a:lstStyle/>
          <a:p>
            <a:r>
              <a:rPr lang="es-ES" sz="4800" b="1" dirty="0" smtClean="0"/>
              <a:t>Ha  llegado  la hora, como </a:t>
            </a:r>
            <a:r>
              <a:rPr lang="es-ES" sz="4800" b="1" i="1" dirty="0" err="1" smtClean="0"/>
              <a:t>kayrós</a:t>
            </a:r>
            <a:r>
              <a:rPr lang="es-ES" sz="4800" b="1" dirty="0" smtClean="0"/>
              <a:t>  forjado por tus luchas organizadas y tu incansable deseo de  vida para todos y todas.</a:t>
            </a:r>
          </a:p>
          <a:p>
            <a:endParaRPr lang="es-ES" sz="3200" b="1" dirty="0" smtClean="0"/>
          </a:p>
          <a:p>
            <a:endParaRPr lang="es-ES" sz="3200" b="1" dirty="0" smtClean="0"/>
          </a:p>
        </p:txBody>
      </p:sp>
    </p:spTree>
    <p:extLst>
      <p:ext uri="{BB962C8B-B14F-4D97-AF65-F5344CB8AC3E}">
        <p14:creationId xmlns:p14="http://schemas.microsoft.com/office/powerpoint/2010/main" val="32658885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23528" y="620688"/>
            <a:ext cx="7992888" cy="4770537"/>
          </a:xfrm>
          <a:prstGeom prst="rect">
            <a:avLst/>
          </a:prstGeom>
          <a:noFill/>
        </p:spPr>
        <p:txBody>
          <a:bodyPr wrap="square" rtlCol="0">
            <a:spAutoFit/>
          </a:bodyPr>
          <a:lstStyle/>
          <a:p>
            <a:r>
              <a:rPr lang="es-ES" sz="4800" b="1" dirty="0" smtClean="0"/>
              <a:t>Ha  llegado  la hora, como </a:t>
            </a:r>
            <a:r>
              <a:rPr lang="es-ES" sz="4800" b="1" dirty="0" err="1" smtClean="0"/>
              <a:t>kayrós</a:t>
            </a:r>
            <a:r>
              <a:rPr lang="es-ES" sz="4800" b="1" dirty="0" smtClean="0"/>
              <a:t>  forjado por tus luchas organizadas y tu incansable deseo de  vida para todos y todas.</a:t>
            </a:r>
          </a:p>
          <a:p>
            <a:endParaRPr lang="es-ES" sz="3200" b="1" dirty="0" smtClean="0"/>
          </a:p>
          <a:p>
            <a:endParaRPr lang="es-ES" sz="3200" b="1" dirty="0" smtClean="0"/>
          </a:p>
        </p:txBody>
      </p:sp>
      <p:pic>
        <p:nvPicPr>
          <p:cNvPr id="28674" name="Picture 2" descr="http://www.laizquierdadiario.com/IMG/arton2627.jpg"/>
          <p:cNvPicPr>
            <a:picLocks noChangeAspect="1" noChangeArrowheads="1"/>
          </p:cNvPicPr>
          <p:nvPr/>
        </p:nvPicPr>
        <p:blipFill>
          <a:blip r:embed="rId2"/>
          <a:srcRect/>
          <a:stretch>
            <a:fillRect/>
          </a:stretch>
        </p:blipFill>
        <p:spPr bwMode="auto">
          <a:xfrm>
            <a:off x="0" y="23242"/>
            <a:ext cx="9279270" cy="6858000"/>
          </a:xfrm>
          <a:prstGeom prst="rect">
            <a:avLst/>
          </a:prstGeom>
          <a:noFill/>
        </p:spPr>
      </p:pic>
    </p:spTree>
    <p:extLst>
      <p:ext uri="{BB962C8B-B14F-4D97-AF65-F5344CB8AC3E}">
        <p14:creationId xmlns:p14="http://schemas.microsoft.com/office/powerpoint/2010/main" val="22329325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heel(4)">
                                      <p:cBhvr>
                                        <p:cTn id="7" dur="20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CuadroTexto"/>
          <p:cNvSpPr txBox="1"/>
          <p:nvPr/>
        </p:nvSpPr>
        <p:spPr>
          <a:xfrm>
            <a:off x="323528" y="620688"/>
            <a:ext cx="7992888" cy="4770537"/>
          </a:xfrm>
          <a:prstGeom prst="rect">
            <a:avLst/>
          </a:prstGeom>
          <a:noFill/>
        </p:spPr>
        <p:txBody>
          <a:bodyPr wrap="square" rtlCol="0">
            <a:spAutoFit/>
          </a:bodyPr>
          <a:lstStyle/>
          <a:p>
            <a:r>
              <a:rPr lang="es-ES" sz="4800" b="1" dirty="0" smtClean="0"/>
              <a:t>Ha  llegado  la hora, como </a:t>
            </a:r>
            <a:r>
              <a:rPr lang="es-ES" sz="4800" b="1" dirty="0" err="1" smtClean="0"/>
              <a:t>kayrós</a:t>
            </a:r>
            <a:r>
              <a:rPr lang="es-ES" sz="4800" b="1" dirty="0" smtClean="0"/>
              <a:t>  forjado por tus luchas organizadas y tu incansable deseo de  vida para todos y todas.</a:t>
            </a:r>
          </a:p>
          <a:p>
            <a:endParaRPr lang="es-ES" sz="3200" b="1" dirty="0" smtClean="0"/>
          </a:p>
          <a:p>
            <a:endParaRPr lang="es-ES" sz="3200" b="1" dirty="0" smtClean="0"/>
          </a:p>
        </p:txBody>
      </p:sp>
      <p:pic>
        <p:nvPicPr>
          <p:cNvPr id="28676" name="Picture 4" descr="http://4.bp.blogspot.com/-tDQURdR-ZEY/U-vdfLc2DwI/AAAAAAAAAMY/fU-8E1F4JJU/s1600/slider5.jpg"/>
          <p:cNvPicPr>
            <a:picLocks noChangeAspect="1" noChangeArrowheads="1"/>
          </p:cNvPicPr>
          <p:nvPr/>
        </p:nvPicPr>
        <p:blipFill>
          <a:blip r:embed="rId2"/>
          <a:srcRect/>
          <a:stretch>
            <a:fillRect/>
          </a:stretch>
        </p:blipFill>
        <p:spPr bwMode="auto">
          <a:xfrm>
            <a:off x="0" y="0"/>
            <a:ext cx="9668638" cy="6858000"/>
          </a:xfrm>
          <a:prstGeom prst="rect">
            <a:avLst/>
          </a:prstGeom>
          <a:noFill/>
        </p:spPr>
      </p:pic>
    </p:spTree>
    <p:extLst>
      <p:ext uri="{BB962C8B-B14F-4D97-AF65-F5344CB8AC3E}">
        <p14:creationId xmlns:p14="http://schemas.microsoft.com/office/powerpoint/2010/main" val="2394259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wheel(4)">
                                      <p:cBhvr>
                                        <p:cTn id="7" dur="20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85720" y="428604"/>
            <a:ext cx="8229600" cy="6072230"/>
          </a:xfrm>
        </p:spPr>
        <p:txBody>
          <a:bodyPr>
            <a:normAutofit/>
          </a:bodyPr>
          <a:lstStyle/>
          <a:p>
            <a:r>
              <a:rPr lang="es-ES" sz="4000" b="1" dirty="0" smtClean="0"/>
              <a:t>Ha llegado como </a:t>
            </a:r>
            <a:r>
              <a:rPr lang="es-ES" sz="4000" b="1" i="1" dirty="0" smtClean="0"/>
              <a:t>kayrós</a:t>
            </a:r>
            <a:r>
              <a:rPr lang="es-ES" sz="4000" b="1" dirty="0" smtClean="0"/>
              <a:t>  regalado por el Espíritu de Dios </a:t>
            </a:r>
          </a:p>
          <a:p>
            <a:r>
              <a:rPr lang="es-ES" sz="4000" b="1" dirty="0" smtClean="0"/>
              <a:t>y secundado  por hombres y mujeres, </a:t>
            </a:r>
          </a:p>
          <a:p>
            <a:r>
              <a:rPr lang="es-ES" sz="4000" b="1" dirty="0" smtClean="0"/>
              <a:t>que han decidido hacer amanecer la igualdad, la dignidad, la vida compartida y comulgada  en el gran proyecto del Reino.</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infofunes.com.ar/fotosnoticias/4447_infofunes_larg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4331718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linds(horizontal)">
                                      <p:cBhvr>
                                        <p:cTn id="7" dur="5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http://repositorioimagen-download.educ.ar/repositorio/imagen/ver?image_id=e9b0d162-3a17-4301-955e-1252ffa93c24"/>
          <p:cNvPicPr>
            <a:picLocks noChangeAspect="1" noChangeArrowheads="1"/>
          </p:cNvPicPr>
          <p:nvPr/>
        </p:nvPicPr>
        <p:blipFill>
          <a:blip r:embed="rId2"/>
          <a:srcRect/>
          <a:stretch>
            <a:fillRect/>
          </a:stretch>
        </p:blipFill>
        <p:spPr bwMode="auto">
          <a:xfrm>
            <a:off x="-8509" y="0"/>
            <a:ext cx="9477911" cy="6858000"/>
          </a:xfrm>
          <a:prstGeom prst="rect">
            <a:avLst/>
          </a:prstGeom>
          <a:noFill/>
        </p:spPr>
      </p:pic>
    </p:spTree>
    <p:extLst>
      <p:ext uri="{BB962C8B-B14F-4D97-AF65-F5344CB8AC3E}">
        <p14:creationId xmlns:p14="http://schemas.microsoft.com/office/powerpoint/2010/main" val="4331718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circle(out)">
                                      <p:cBhvr>
                                        <p:cTn id="7" dur="2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67544" y="548680"/>
            <a:ext cx="8229600" cy="5760640"/>
          </a:xfrm>
        </p:spPr>
        <p:txBody>
          <a:bodyPr>
            <a:normAutofit fontScale="85000" lnSpcReduction="20000"/>
          </a:bodyPr>
          <a:lstStyle/>
          <a:p>
            <a:pPr marL="0" indent="0">
              <a:buNone/>
            </a:pPr>
            <a:r>
              <a:rPr lang="es-ES" sz="4400" b="1" dirty="0" smtClean="0">
                <a:latin typeface="Arial" pitchFamily="34" charset="0"/>
                <a:cs typeface="Arial" pitchFamily="34" charset="0"/>
              </a:rPr>
              <a:t>Es </a:t>
            </a:r>
            <a:r>
              <a:rPr lang="es-ES" sz="4400" b="1" dirty="0">
                <a:latin typeface="Arial" pitchFamily="34" charset="0"/>
                <a:cs typeface="Arial" pitchFamily="34" charset="0"/>
              </a:rPr>
              <a:t>tiempo de ser amada y respetada</a:t>
            </a:r>
            <a:r>
              <a:rPr lang="es-ES" sz="4400" b="1" dirty="0" smtClean="0">
                <a:latin typeface="Arial" pitchFamily="34" charset="0"/>
                <a:cs typeface="Arial" pitchFamily="34" charset="0"/>
              </a:rPr>
              <a:t>,</a:t>
            </a:r>
          </a:p>
          <a:p>
            <a:pPr marL="0" indent="0">
              <a:buNone/>
            </a:pPr>
            <a:endParaRPr lang="es-ES" sz="4400" b="1" dirty="0">
              <a:latin typeface="Arial" pitchFamily="34" charset="0"/>
              <a:cs typeface="Arial" pitchFamily="34" charset="0"/>
            </a:endParaRPr>
          </a:p>
          <a:p>
            <a:pPr marL="0" indent="0">
              <a:buNone/>
            </a:pPr>
            <a:r>
              <a:rPr lang="es-ES" sz="4400" b="1" dirty="0">
                <a:latin typeface="Arial" pitchFamily="34" charset="0"/>
                <a:cs typeface="Arial" pitchFamily="34" charset="0"/>
              </a:rPr>
              <a:t>dejar de ser usada,</a:t>
            </a:r>
            <a:br>
              <a:rPr lang="es-ES" sz="4400" b="1" dirty="0">
                <a:latin typeface="Arial" pitchFamily="34" charset="0"/>
                <a:cs typeface="Arial" pitchFamily="34" charset="0"/>
              </a:rPr>
            </a:br>
            <a:r>
              <a:rPr lang="es-ES" sz="4400" b="1" dirty="0">
                <a:latin typeface="Arial" pitchFamily="34" charset="0"/>
                <a:cs typeface="Arial" pitchFamily="34" charset="0"/>
              </a:rPr>
              <a:t>explotada,</a:t>
            </a:r>
            <a:br>
              <a:rPr lang="es-ES" sz="4400" b="1" dirty="0">
                <a:latin typeface="Arial" pitchFamily="34" charset="0"/>
                <a:cs typeface="Arial" pitchFamily="34" charset="0"/>
              </a:rPr>
            </a:br>
            <a:r>
              <a:rPr lang="es-ES" sz="4400" b="1" dirty="0">
                <a:latin typeface="Arial" pitchFamily="34" charset="0"/>
                <a:cs typeface="Arial" pitchFamily="34" charset="0"/>
              </a:rPr>
              <a:t>vendida y comprada</a:t>
            </a:r>
            <a:r>
              <a:rPr lang="es-ES" sz="4400" b="1" dirty="0" smtClean="0">
                <a:latin typeface="Arial" pitchFamily="34" charset="0"/>
                <a:cs typeface="Arial" pitchFamily="34" charset="0"/>
              </a:rPr>
              <a:t>, asesinada, </a:t>
            </a:r>
            <a:r>
              <a:rPr lang="es-ES" sz="4400" b="1" dirty="0">
                <a:latin typeface="Arial" pitchFamily="34" charset="0"/>
                <a:cs typeface="Arial" pitchFamily="34" charset="0"/>
              </a:rPr>
              <a:t/>
            </a:r>
            <a:br>
              <a:rPr lang="es-ES" sz="4400" b="1" dirty="0">
                <a:latin typeface="Arial" pitchFamily="34" charset="0"/>
                <a:cs typeface="Arial" pitchFamily="34" charset="0"/>
              </a:rPr>
            </a:br>
            <a:r>
              <a:rPr lang="es-ES" sz="4400" b="1" dirty="0">
                <a:latin typeface="Arial" pitchFamily="34" charset="0"/>
                <a:cs typeface="Arial" pitchFamily="34" charset="0"/>
              </a:rPr>
              <a:t>engañada, violada, y despreciada.</a:t>
            </a:r>
          </a:p>
          <a:p>
            <a:endParaRPr lang="es-ES" b="1" dirty="0" smtClean="0">
              <a:latin typeface="Arial" pitchFamily="34" charset="0"/>
              <a:cs typeface="Arial" pitchFamily="34" charset="0"/>
            </a:endParaRPr>
          </a:p>
          <a:p>
            <a:pPr>
              <a:buNone/>
            </a:pPr>
            <a:r>
              <a:rPr lang="es-ES" dirty="0"/>
              <a:t/>
            </a:r>
            <a:br>
              <a:rPr lang="es-ES" dirty="0"/>
            </a:br>
            <a:r>
              <a:rPr lang="es-ES" dirty="0"/>
              <a:t/>
            </a:r>
            <a:br>
              <a:rPr lang="es-ES" dirty="0"/>
            </a:br>
            <a:r>
              <a:rPr lang="es-ES" dirty="0"/>
              <a:t/>
            </a:r>
            <a:br>
              <a:rPr lang="es-ES" dirty="0"/>
            </a:br>
            <a:r>
              <a:rPr lang="es-ES" dirty="0"/>
              <a:t>.</a:t>
            </a:r>
            <a:endParaRPr lang="es-AR" dirty="0"/>
          </a:p>
          <a:p>
            <a:endParaRPr lang="es-AR" dirty="0"/>
          </a:p>
        </p:txBody>
      </p:sp>
    </p:spTree>
    <p:extLst>
      <p:ext uri="{BB962C8B-B14F-4D97-AF65-F5344CB8AC3E}">
        <p14:creationId xmlns:p14="http://schemas.microsoft.com/office/powerpoint/2010/main" val="225774462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ciertossonlostoros.files.wordpress.com/2010/03/mujer.jpg?w=450"/>
          <p:cNvPicPr>
            <a:picLocks noChangeAspect="1" noChangeArrowheads="1"/>
          </p:cNvPicPr>
          <p:nvPr/>
        </p:nvPicPr>
        <p:blipFill>
          <a:blip r:embed="rId2"/>
          <a:srcRect/>
          <a:stretch>
            <a:fillRect/>
          </a:stretch>
        </p:blipFill>
        <p:spPr bwMode="auto">
          <a:xfrm>
            <a:off x="4643438" y="118407"/>
            <a:ext cx="4500562" cy="6739593"/>
          </a:xfrm>
          <a:prstGeom prst="rect">
            <a:avLst/>
          </a:prstGeom>
          <a:noFill/>
        </p:spPr>
      </p:pic>
      <p:pic>
        <p:nvPicPr>
          <p:cNvPr id="26628" name="Picture 4" descr="https://encrypted-tbn2.gstatic.com/images?q=tbn:ANd9GcRxSlhChaDSP1dnxPm3qsvV9tm4PN67Un0FfBWuoGEa6DJ8IpXxUQ"/>
          <p:cNvPicPr>
            <a:picLocks noChangeAspect="1" noChangeArrowheads="1"/>
          </p:cNvPicPr>
          <p:nvPr/>
        </p:nvPicPr>
        <p:blipFill>
          <a:blip r:embed="rId3"/>
          <a:srcRect/>
          <a:stretch>
            <a:fillRect/>
          </a:stretch>
        </p:blipFill>
        <p:spPr bwMode="auto">
          <a:xfrm>
            <a:off x="21481" y="25946"/>
            <a:ext cx="4779817" cy="3286124"/>
          </a:xfrm>
          <a:prstGeom prst="rect">
            <a:avLst/>
          </a:prstGeom>
          <a:noFill/>
        </p:spPr>
      </p:pic>
      <p:pic>
        <p:nvPicPr>
          <p:cNvPr id="26630" name="Picture 6" descr="http://www.crearonline.com.ar/wp-content/uploads/2011/03/mafalda.jpg"/>
          <p:cNvPicPr>
            <a:picLocks noChangeAspect="1" noChangeArrowheads="1"/>
          </p:cNvPicPr>
          <p:nvPr/>
        </p:nvPicPr>
        <p:blipFill>
          <a:blip r:embed="rId4"/>
          <a:srcRect/>
          <a:stretch>
            <a:fillRect/>
          </a:stretch>
        </p:blipFill>
        <p:spPr bwMode="auto">
          <a:xfrm>
            <a:off x="0" y="3286124"/>
            <a:ext cx="5048586" cy="3571876"/>
          </a:xfrm>
          <a:prstGeom prst="rect">
            <a:avLst/>
          </a:prstGeom>
          <a:noFill/>
        </p:spPr>
      </p:pic>
      <p:sp>
        <p:nvSpPr>
          <p:cNvPr id="2" name="Marcador de contenido 1"/>
          <p:cNvSpPr>
            <a:spLocks noGrp="1"/>
          </p:cNvSpPr>
          <p:nvPr>
            <p:ph idx="1"/>
          </p:nvPr>
        </p:nvSpPr>
        <p:spPr/>
        <p:txBody>
          <a:bodyPr/>
          <a:lstStyle/>
          <a:p>
            <a:endParaRPr lang="es-ES"/>
          </a:p>
        </p:txBody>
      </p:sp>
    </p:spTree>
    <p:extLst>
      <p:ext uri="{BB962C8B-B14F-4D97-AF65-F5344CB8AC3E}">
        <p14:creationId xmlns:p14="http://schemas.microsoft.com/office/powerpoint/2010/main" val="2770368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1000" fill="hold"/>
                                        <p:tgtEl>
                                          <p:spTgt spid="26626"/>
                                        </p:tgtEl>
                                        <p:attrNameLst>
                                          <p:attrName>ppt_x</p:attrName>
                                        </p:attrNameLst>
                                      </p:cBhvr>
                                      <p:tavLst>
                                        <p:tav tm="0">
                                          <p:val>
                                            <p:strVal val="1+#ppt_w/2"/>
                                          </p:val>
                                        </p:tav>
                                        <p:tav tm="100000">
                                          <p:val>
                                            <p:strVal val="#ppt_x"/>
                                          </p:val>
                                        </p:tav>
                                      </p:tavLst>
                                    </p:anim>
                                    <p:anim calcmode="lin" valueType="num">
                                      <p:cBhvr additive="base">
                                        <p:cTn id="8" dur="1000" fill="hold"/>
                                        <p:tgtEl>
                                          <p:spTgt spid="26626"/>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30"/>
                                        </p:tgtEl>
                                        <p:attrNameLst>
                                          <p:attrName>style.visibility</p:attrName>
                                        </p:attrNameLst>
                                      </p:cBhvr>
                                      <p:to>
                                        <p:strVal val="visible"/>
                                      </p:to>
                                    </p:set>
                                    <p:anim calcmode="lin" valueType="num">
                                      <p:cBhvr additive="base">
                                        <p:cTn id="11" dur="1000" fill="hold"/>
                                        <p:tgtEl>
                                          <p:spTgt spid="26630"/>
                                        </p:tgtEl>
                                        <p:attrNameLst>
                                          <p:attrName>ppt_x</p:attrName>
                                        </p:attrNameLst>
                                      </p:cBhvr>
                                      <p:tavLst>
                                        <p:tav tm="0">
                                          <p:val>
                                            <p:strVal val="#ppt_x"/>
                                          </p:val>
                                        </p:tav>
                                        <p:tav tm="100000">
                                          <p:val>
                                            <p:strVal val="#ppt_x"/>
                                          </p:val>
                                        </p:tav>
                                      </p:tavLst>
                                    </p:anim>
                                    <p:anim calcmode="lin" valueType="num">
                                      <p:cBhvr additive="base">
                                        <p:cTn id="12" dur="1000" fill="hold"/>
                                        <p:tgtEl>
                                          <p:spTgt spid="26630"/>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6628"/>
                                        </p:tgtEl>
                                        <p:attrNameLst>
                                          <p:attrName>style.visibility</p:attrName>
                                        </p:attrNameLst>
                                      </p:cBhvr>
                                      <p:to>
                                        <p:strVal val="visible"/>
                                      </p:to>
                                    </p:set>
                                    <p:anim calcmode="lin" valueType="num">
                                      <p:cBhvr additive="base">
                                        <p:cTn id="15" dur="1000" fill="hold"/>
                                        <p:tgtEl>
                                          <p:spTgt spid="26628"/>
                                        </p:tgtEl>
                                        <p:attrNameLst>
                                          <p:attrName>ppt_x</p:attrName>
                                        </p:attrNameLst>
                                      </p:cBhvr>
                                      <p:tavLst>
                                        <p:tav tm="0">
                                          <p:val>
                                            <p:strVal val="0-#ppt_w/2"/>
                                          </p:val>
                                        </p:tav>
                                        <p:tav tm="100000">
                                          <p:val>
                                            <p:strVal val="#ppt_x"/>
                                          </p:val>
                                        </p:tav>
                                      </p:tavLst>
                                    </p:anim>
                                    <p:anim calcmode="lin" valueType="num">
                                      <p:cBhvr additive="base">
                                        <p:cTn id="16" dur="1000" fill="hold"/>
                                        <p:tgtEl>
                                          <p:spTgt spid="266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642918"/>
            <a:ext cx="8229600" cy="4525963"/>
          </a:xfrm>
        </p:spPr>
        <p:txBody>
          <a:bodyPr>
            <a:noAutofit/>
          </a:bodyPr>
          <a:lstStyle/>
          <a:p>
            <a:r>
              <a:rPr lang="es-ES" sz="4400" b="1" dirty="0" smtClean="0">
                <a:latin typeface="Arial" pitchFamily="34" charset="0"/>
                <a:cs typeface="Arial" pitchFamily="34" charset="0"/>
              </a:rPr>
              <a:t>De dejar de ser carne de cañón, mercancía del mercado globalizado, donde la prostitución, la trata de personas, el tráfico de órganos, aportan riquezas hechas a base de sangre humana</a:t>
            </a:r>
            <a:endParaRPr lang="en-US" sz="4400"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agendasocial.info/wp-content/uploads/2012/03/C%C3%ADrculo-de-mujeres-por-Miranda-Bergma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Marcador de contenido 1"/>
          <p:cNvSpPr>
            <a:spLocks noGrp="1"/>
          </p:cNvSpPr>
          <p:nvPr>
            <p:ph idx="1"/>
          </p:nvPr>
        </p:nvSpPr>
        <p:spPr/>
        <p:txBody>
          <a:bodyPr/>
          <a:lstStyle/>
          <a:p>
            <a:endParaRPr lang="es-ES"/>
          </a:p>
        </p:txBody>
      </p:sp>
    </p:spTree>
    <p:extLst>
      <p:ext uri="{BB962C8B-B14F-4D97-AF65-F5344CB8AC3E}">
        <p14:creationId xmlns:p14="http://schemas.microsoft.com/office/powerpoint/2010/main" val="4124448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wheel(4)">
                                      <p:cBhvr>
                                        <p:cTn id="7" dur="20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2420888"/>
            <a:ext cx="8229600" cy="6048672"/>
          </a:xfrm>
        </p:spPr>
        <p:txBody>
          <a:bodyPr>
            <a:normAutofit/>
          </a:bodyPr>
          <a:lstStyle/>
          <a:p>
            <a:pPr marL="0" indent="0">
              <a:buNone/>
            </a:pPr>
            <a:r>
              <a:rPr lang="es-AR" sz="4400" b="1" dirty="0" smtClean="0">
                <a:latin typeface="Arial" pitchFamily="34" charset="0"/>
                <a:cs typeface="Arial" pitchFamily="34" charset="0"/>
              </a:rPr>
              <a:t>Las cifras del  </a:t>
            </a:r>
            <a:r>
              <a:rPr lang="es-AR" sz="4400" b="1" dirty="0" err="1" smtClean="0">
                <a:latin typeface="Arial" pitchFamily="34" charset="0"/>
                <a:cs typeface="Arial" pitchFamily="34" charset="0"/>
              </a:rPr>
              <a:t>feminicidio</a:t>
            </a:r>
            <a:r>
              <a:rPr lang="es-AR" sz="4400" b="1" dirty="0" smtClean="0">
                <a:latin typeface="Arial" pitchFamily="34" charset="0"/>
                <a:cs typeface="Arial" pitchFamily="34" charset="0"/>
              </a:rPr>
              <a:t> son escalofriantes y exigen acciones urgentes: </a:t>
            </a:r>
          </a:p>
          <a:p>
            <a:endParaRPr lang="es-AR" b="1" dirty="0"/>
          </a:p>
          <a:p>
            <a:endParaRPr lang="es-AR" dirty="0"/>
          </a:p>
        </p:txBody>
      </p:sp>
    </p:spTree>
    <p:extLst>
      <p:ext uri="{BB962C8B-B14F-4D97-AF65-F5344CB8AC3E}">
        <p14:creationId xmlns:p14="http://schemas.microsoft.com/office/powerpoint/2010/main" val="334549157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telesurtv.net/__export/1416858335681/sites/telesur/img/news/2014/11/24/femi.png_1718483346.png"/>
          <p:cNvPicPr>
            <a:picLocks noChangeAspect="1" noChangeArrowheads="1"/>
          </p:cNvPicPr>
          <p:nvPr/>
        </p:nvPicPr>
        <p:blipFill>
          <a:blip r:embed="rId2"/>
          <a:srcRect/>
          <a:stretch>
            <a:fillRect/>
          </a:stretch>
        </p:blipFill>
        <p:spPr bwMode="auto">
          <a:xfrm>
            <a:off x="5085" y="0"/>
            <a:ext cx="9138915" cy="6858000"/>
          </a:xfrm>
          <a:prstGeom prst="rect">
            <a:avLst/>
          </a:prstGeom>
          <a:noFill/>
        </p:spPr>
      </p:pic>
    </p:spTree>
    <p:extLst>
      <p:ext uri="{BB962C8B-B14F-4D97-AF65-F5344CB8AC3E}">
        <p14:creationId xmlns:p14="http://schemas.microsoft.com/office/powerpoint/2010/main" val="4120254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heel(4)">
                                      <p:cBhvr>
                                        <p:cTn id="7" dur="20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endParaRPr lang="es-AR" b="1" dirty="0" smtClean="0">
              <a:latin typeface="Arial" pitchFamily="34" charset="0"/>
              <a:cs typeface="Arial" pitchFamily="34" charset="0"/>
            </a:endParaRPr>
          </a:p>
          <a:p>
            <a:pPr marL="0" indent="0">
              <a:buNone/>
            </a:pPr>
            <a:r>
              <a:rPr lang="es-AR" sz="4400" b="1" dirty="0" smtClean="0">
                <a:latin typeface="Arial" pitchFamily="34" charset="0"/>
                <a:cs typeface="Arial" pitchFamily="34" charset="0"/>
              </a:rPr>
              <a:t>Cada 30 horas es asesinada una mujer en Argentina</a:t>
            </a:r>
          </a:p>
          <a:p>
            <a:pPr marL="0" indent="0">
              <a:buNone/>
            </a:pPr>
            <a:endParaRPr lang="es-AR" b="1" dirty="0" smtClean="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noticias.starmedia.com/imagenes/2015/06/marcha-en-argentina-3-de-junio-dest.jpg"/>
          <p:cNvPicPr>
            <a:picLocks noChangeAspect="1" noChangeArrowheads="1"/>
          </p:cNvPicPr>
          <p:nvPr/>
        </p:nvPicPr>
        <p:blipFill>
          <a:blip r:embed="rId2"/>
          <a:srcRect/>
          <a:stretch>
            <a:fillRect/>
          </a:stretch>
        </p:blipFill>
        <p:spPr bwMode="auto">
          <a:xfrm>
            <a:off x="-31750" y="0"/>
            <a:ext cx="9299567" cy="6858000"/>
          </a:xfrm>
          <a:prstGeom prst="rect">
            <a:avLst/>
          </a:prstGeom>
          <a:noFill/>
        </p:spPr>
      </p:pic>
    </p:spTree>
    <p:extLst>
      <p:ext uri="{BB962C8B-B14F-4D97-AF65-F5344CB8AC3E}">
        <p14:creationId xmlns:p14="http://schemas.microsoft.com/office/powerpoint/2010/main" val="10051331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blinds(horizontal)">
                                      <p:cBhvr>
                                        <p:cTn id="7"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18864" y="2287413"/>
            <a:ext cx="8229600" cy="4525963"/>
          </a:xfrm>
        </p:spPr>
        <p:txBody>
          <a:bodyPr/>
          <a:lstStyle/>
          <a:p>
            <a:pPr marL="0" indent="0">
              <a:buNone/>
            </a:pPr>
            <a:r>
              <a:rPr lang="es-AR" sz="4800" b="1" dirty="0" smtClean="0">
                <a:latin typeface="Arial" pitchFamily="34" charset="0"/>
                <a:cs typeface="Arial" pitchFamily="34" charset="0"/>
              </a:rPr>
              <a:t>15 mujeres son asesinadas por día en Brasil</a:t>
            </a:r>
          </a:p>
          <a:p>
            <a:pPr marL="0" indent="0">
              <a:buNone/>
            </a:pPr>
            <a:endParaRPr lang="es-AR" b="1" dirty="0" smtClean="0">
              <a:latin typeface="Arial" pitchFamily="34" charset="0"/>
              <a:cs typeface="Arial" pitchFamily="34" charset="0"/>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s://rsurgente.files.wordpress.com/2015/03/dilmafeminicidio.jpeg"/>
          <p:cNvPicPr>
            <a:picLocks noChangeAspect="1" noChangeArrowheads="1"/>
          </p:cNvPicPr>
          <p:nvPr/>
        </p:nvPicPr>
        <p:blipFill>
          <a:blip r:embed="rId2"/>
          <a:srcRect/>
          <a:stretch>
            <a:fillRect/>
          </a:stretch>
        </p:blipFill>
        <p:spPr bwMode="auto">
          <a:xfrm>
            <a:off x="15255" y="0"/>
            <a:ext cx="9243561" cy="6669360"/>
          </a:xfrm>
          <a:prstGeom prst="rect">
            <a:avLst/>
          </a:prstGeom>
          <a:noFill/>
        </p:spPr>
      </p:pic>
    </p:spTree>
    <p:extLst>
      <p:ext uri="{BB962C8B-B14F-4D97-AF65-F5344CB8AC3E}">
        <p14:creationId xmlns:p14="http://schemas.microsoft.com/office/powerpoint/2010/main" val="7903930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wheel(4)">
                                      <p:cBhvr>
                                        <p:cTn id="7" dur="20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78904" y="2060848"/>
            <a:ext cx="8229600" cy="4525963"/>
          </a:xfrm>
        </p:spPr>
        <p:txBody>
          <a:bodyPr/>
          <a:lstStyle/>
          <a:p>
            <a:pPr marL="0" indent="0">
              <a:buNone/>
            </a:pPr>
            <a:r>
              <a:rPr lang="es-AR" sz="4800" b="1" dirty="0" smtClean="0">
                <a:latin typeface="Arial" pitchFamily="34" charset="0"/>
                <a:cs typeface="Arial" pitchFamily="34" charset="0"/>
              </a:rPr>
              <a:t>2.000 mujeres son asesinadas al año en México</a:t>
            </a:r>
          </a:p>
          <a:p>
            <a:pPr marL="0" indent="0">
              <a:buNone/>
            </a:pPr>
            <a:endParaRPr lang="es-AR" b="1" dirty="0" smtClean="0">
              <a:latin typeface="Arial" pitchFamily="34" charset="0"/>
              <a:cs typeface="Arial" pitchFamily="34" charset="0"/>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4.bp.blogspot.com/-6wWizc3oMkQ/VbFEwmBEIJI/AAAAAAAAGGc/ADjvlKKJkgo/s1600/02bfeminicidio.gif"/>
          <p:cNvPicPr>
            <a:picLocks noChangeAspect="1" noChangeArrowheads="1"/>
          </p:cNvPicPr>
          <p:nvPr/>
        </p:nvPicPr>
        <p:blipFill>
          <a:blip r:embed="rId2"/>
          <a:srcRect/>
          <a:stretch>
            <a:fillRect/>
          </a:stretch>
        </p:blipFill>
        <p:spPr bwMode="auto">
          <a:xfrm>
            <a:off x="0" y="0"/>
            <a:ext cx="9251179" cy="6858000"/>
          </a:xfrm>
          <a:prstGeom prst="rect">
            <a:avLst/>
          </a:prstGeom>
          <a:noFill/>
        </p:spPr>
      </p:pic>
    </p:spTree>
    <p:extLst>
      <p:ext uri="{BB962C8B-B14F-4D97-AF65-F5344CB8AC3E}">
        <p14:creationId xmlns:p14="http://schemas.microsoft.com/office/powerpoint/2010/main" val="286465335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99381"/>
            <a:ext cx="8229600" cy="4525963"/>
          </a:xfrm>
        </p:spPr>
        <p:txBody>
          <a:bodyPr/>
          <a:lstStyle/>
          <a:p>
            <a:pPr>
              <a:buNone/>
            </a:pPr>
            <a:r>
              <a:rPr lang="es-AR" b="1" dirty="0" smtClean="0">
                <a:latin typeface="Arial" pitchFamily="34" charset="0"/>
                <a:cs typeface="Arial" pitchFamily="34" charset="0"/>
              </a:rPr>
              <a:t> </a:t>
            </a:r>
            <a:r>
              <a:rPr lang="es-AR" sz="4800" b="1" dirty="0" smtClean="0">
                <a:latin typeface="Arial" pitchFamily="34" charset="0"/>
                <a:cs typeface="Arial" pitchFamily="34" charset="0"/>
              </a:rPr>
              <a:t>El 30 % de estas mujeres asesinadas son jóvenes y adolescentes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2"/>
          <a:srcRect/>
          <a:stretch>
            <a:fillRect/>
          </a:stretch>
        </p:blipFill>
        <p:spPr bwMode="auto">
          <a:xfrm>
            <a:off x="0" y="0"/>
            <a:ext cx="9167837" cy="6858000"/>
          </a:xfrm>
          <a:prstGeom prst="rect">
            <a:avLst/>
          </a:prstGeom>
          <a:noFill/>
          <a:ln w="9525">
            <a:noFill/>
            <a:miter lim="800000"/>
            <a:headEnd/>
            <a:tailEnd/>
          </a:ln>
          <a:effectLst/>
        </p:spPr>
      </p:pic>
    </p:spTree>
    <p:extLst>
      <p:ext uri="{BB962C8B-B14F-4D97-AF65-F5344CB8AC3E}">
        <p14:creationId xmlns:p14="http://schemas.microsoft.com/office/powerpoint/2010/main" val="3431094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0177"/>
                                        </p:tgtEl>
                                        <p:attrNameLst>
                                          <p:attrName>style.visibility</p:attrName>
                                        </p:attrNameLst>
                                      </p:cBhvr>
                                      <p:to>
                                        <p:strVal val="visible"/>
                                      </p:to>
                                    </p:set>
                                    <p:anim calcmode="lin" valueType="num">
                                      <p:cBhvr additive="base">
                                        <p:cTn id="7" dur="500" fill="hold"/>
                                        <p:tgtEl>
                                          <p:spTgt spid="50177"/>
                                        </p:tgtEl>
                                        <p:attrNameLst>
                                          <p:attrName>ppt_x</p:attrName>
                                        </p:attrNameLst>
                                      </p:cBhvr>
                                      <p:tavLst>
                                        <p:tav tm="0">
                                          <p:val>
                                            <p:strVal val="#ppt_x"/>
                                          </p:val>
                                        </p:tav>
                                        <p:tav tm="100000">
                                          <p:val>
                                            <p:strVal val="#ppt_x"/>
                                          </p:val>
                                        </p:tav>
                                      </p:tavLst>
                                    </p:anim>
                                    <p:anim calcmode="lin" valueType="num">
                                      <p:cBhvr additive="base">
                                        <p:cTn id="8" dur="500" fill="hold"/>
                                        <p:tgtEl>
                                          <p:spTgt spid="5017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0177"/>
                                        </p:tgtEl>
                                        <p:attrNameLst>
                                          <p:attrName>ppt_x</p:attrName>
                                        </p:attrNameLst>
                                      </p:cBhvr>
                                      <p:tavLst>
                                        <p:tav tm="0">
                                          <p:val>
                                            <p:strVal val="ppt_x"/>
                                          </p:val>
                                        </p:tav>
                                        <p:tav tm="100000">
                                          <p:val>
                                            <p:strVal val="ppt_x"/>
                                          </p:val>
                                        </p:tav>
                                      </p:tavLst>
                                    </p:anim>
                                    <p:anim calcmode="lin" valueType="num">
                                      <p:cBhvr additive="base">
                                        <p:cTn id="13" dur="500"/>
                                        <p:tgtEl>
                                          <p:spTgt spid="50177"/>
                                        </p:tgtEl>
                                        <p:attrNameLst>
                                          <p:attrName>ppt_y</p:attrName>
                                        </p:attrNameLst>
                                      </p:cBhvr>
                                      <p:tavLst>
                                        <p:tav tm="0">
                                          <p:val>
                                            <p:strVal val="ppt_y"/>
                                          </p:val>
                                        </p:tav>
                                        <p:tav tm="100000">
                                          <p:val>
                                            <p:strVal val="1+ppt_h/2"/>
                                          </p:val>
                                        </p:tav>
                                      </p:tavLst>
                                    </p:anim>
                                    <p:set>
                                      <p:cBhvr>
                                        <p:cTn id="14" dur="1" fill="hold">
                                          <p:stCondLst>
                                            <p:cond delay="499"/>
                                          </p:stCondLst>
                                        </p:cTn>
                                        <p:tgtEl>
                                          <p:spTgt spid="501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8229600" cy="5976664"/>
          </a:xfrm>
        </p:spPr>
        <p:txBody>
          <a:bodyPr>
            <a:normAutofit/>
          </a:bodyPr>
          <a:lstStyle/>
          <a:p>
            <a:pPr marL="0" indent="0">
              <a:buNone/>
            </a:pPr>
            <a:r>
              <a:rPr lang="es-ES" sz="4400" b="1" dirty="0" smtClean="0"/>
              <a:t>No </a:t>
            </a:r>
            <a:r>
              <a:rPr lang="es-ES" sz="4400" b="1" dirty="0"/>
              <a:t>es solamente el machismo, los prejuicios, la superioridad física del varón, la alienación que busca escape en la </a:t>
            </a:r>
            <a:r>
              <a:rPr lang="es-ES" sz="4400" b="1" dirty="0" smtClean="0"/>
              <a:t>violencia. </a:t>
            </a:r>
          </a:p>
          <a:p>
            <a:pPr marL="0" indent="0">
              <a:buNone/>
            </a:pPr>
            <a:endParaRPr lang="es-ES" sz="4400" b="1" dirty="0" smtClean="0"/>
          </a:p>
          <a:p>
            <a:pPr marL="0" indent="0">
              <a:buNone/>
            </a:pPr>
            <a:r>
              <a:rPr lang="es-ES" sz="4400" b="1" dirty="0" smtClean="0"/>
              <a:t>Es una cultura de violencia de género agravada por una pérdida del valor de la vida.</a:t>
            </a:r>
          </a:p>
          <a:p>
            <a:pPr marL="0" indent="0">
              <a:buNone/>
            </a:pPr>
            <a:endParaRPr lang="es-AR" b="1" dirty="0" smtClean="0"/>
          </a:p>
        </p:txBody>
      </p:sp>
    </p:spTree>
    <p:extLst>
      <p:ext uri="{BB962C8B-B14F-4D97-AF65-F5344CB8AC3E}">
        <p14:creationId xmlns:p14="http://schemas.microsoft.com/office/powerpoint/2010/main" val="300736961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Resultado de imagen para machismo per4dida de sentido de la vida"/>
          <p:cNvPicPr>
            <a:picLocks noChangeAspect="1" noChangeArrowheads="1"/>
          </p:cNvPicPr>
          <p:nvPr/>
        </p:nvPicPr>
        <p:blipFill>
          <a:blip r:embed="rId2"/>
          <a:srcRect/>
          <a:stretch>
            <a:fillRect/>
          </a:stretch>
        </p:blipFill>
        <p:spPr bwMode="auto">
          <a:xfrm>
            <a:off x="0" y="0"/>
            <a:ext cx="4643438" cy="3429000"/>
          </a:xfrm>
          <a:prstGeom prst="rect">
            <a:avLst/>
          </a:prstGeom>
          <a:noFill/>
        </p:spPr>
      </p:pic>
      <p:pic>
        <p:nvPicPr>
          <p:cNvPr id="22535" name="Picture 7" descr="http://2.bp.blogspot.com/-ypoSVtWvUXU/TorCROUd9rI/AAAAAAAAAsc/LZy8V7M3shw/s1600/IMG_1334.JPG"/>
          <p:cNvPicPr>
            <a:picLocks noChangeAspect="1" noChangeArrowheads="1"/>
          </p:cNvPicPr>
          <p:nvPr/>
        </p:nvPicPr>
        <p:blipFill>
          <a:blip r:embed="rId3"/>
          <a:srcRect/>
          <a:stretch>
            <a:fillRect/>
          </a:stretch>
        </p:blipFill>
        <p:spPr bwMode="auto">
          <a:xfrm>
            <a:off x="3842935" y="2746805"/>
            <a:ext cx="5481593" cy="4111195"/>
          </a:xfrm>
          <a:prstGeom prst="rect">
            <a:avLst/>
          </a:prstGeom>
          <a:noFill/>
        </p:spPr>
      </p:pic>
      <p:pic>
        <p:nvPicPr>
          <p:cNvPr id="22537" name="Picture 9" descr="https://elcuartitodeleo.files.wordpress.com/2013/11/el_machismo_mata1.jpg"/>
          <p:cNvPicPr>
            <a:picLocks noChangeAspect="1" noChangeArrowheads="1"/>
          </p:cNvPicPr>
          <p:nvPr/>
        </p:nvPicPr>
        <p:blipFill>
          <a:blip r:embed="rId4"/>
          <a:srcRect/>
          <a:stretch>
            <a:fillRect/>
          </a:stretch>
        </p:blipFill>
        <p:spPr bwMode="auto">
          <a:xfrm>
            <a:off x="-98144" y="3356992"/>
            <a:ext cx="5030184" cy="3501008"/>
          </a:xfrm>
          <a:prstGeom prst="rect">
            <a:avLst/>
          </a:prstGeom>
          <a:noFill/>
        </p:spPr>
      </p:pic>
      <p:pic>
        <p:nvPicPr>
          <p:cNvPr id="22539" name="Picture 11" descr="https://generoreflexivo.files.wordpress.com/2013/11/ni-una-mas.jpg"/>
          <p:cNvPicPr>
            <a:picLocks noChangeAspect="1" noChangeArrowheads="1"/>
          </p:cNvPicPr>
          <p:nvPr/>
        </p:nvPicPr>
        <p:blipFill>
          <a:blip r:embed="rId5"/>
          <a:srcRect/>
          <a:stretch>
            <a:fillRect/>
          </a:stretch>
        </p:blipFill>
        <p:spPr bwMode="auto">
          <a:xfrm>
            <a:off x="4480536" y="0"/>
            <a:ext cx="4771984" cy="3609927"/>
          </a:xfrm>
          <a:prstGeom prst="rect">
            <a:avLst/>
          </a:prstGeom>
          <a:noFill/>
        </p:spPr>
      </p:pic>
    </p:spTree>
    <p:extLst>
      <p:ext uri="{BB962C8B-B14F-4D97-AF65-F5344CB8AC3E}">
        <p14:creationId xmlns:p14="http://schemas.microsoft.com/office/powerpoint/2010/main" val="25444893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2535"/>
                                        </p:tgtEl>
                                        <p:attrNameLst>
                                          <p:attrName>style.visibility</p:attrName>
                                        </p:attrNameLst>
                                      </p:cBhvr>
                                      <p:to>
                                        <p:strVal val="visible"/>
                                      </p:to>
                                    </p:set>
                                    <p:animEffect transition="in" filter="wheel(4)">
                                      <p:cBhvr>
                                        <p:cTn id="7" dur="2000"/>
                                        <p:tgtEl>
                                          <p:spTgt spid="22535"/>
                                        </p:tgtEl>
                                      </p:cBhvr>
                                    </p:animEffect>
                                  </p:childTnLst>
                                </p:cTn>
                              </p:par>
                              <p:par>
                                <p:cTn id="8" presetID="21" presetClass="entr" presetSubtype="4" fill="hold" nodeType="withEffect">
                                  <p:stCondLst>
                                    <p:cond delay="0"/>
                                  </p:stCondLst>
                                  <p:childTnLst>
                                    <p:set>
                                      <p:cBhvr>
                                        <p:cTn id="9" dur="1" fill="hold">
                                          <p:stCondLst>
                                            <p:cond delay="0"/>
                                          </p:stCondLst>
                                        </p:cTn>
                                        <p:tgtEl>
                                          <p:spTgt spid="22537"/>
                                        </p:tgtEl>
                                        <p:attrNameLst>
                                          <p:attrName>style.visibility</p:attrName>
                                        </p:attrNameLst>
                                      </p:cBhvr>
                                      <p:to>
                                        <p:strVal val="visible"/>
                                      </p:to>
                                    </p:set>
                                    <p:animEffect transition="in" filter="wheel(4)">
                                      <p:cBhvr>
                                        <p:cTn id="10" dur="2000"/>
                                        <p:tgtEl>
                                          <p:spTgt spid="22537"/>
                                        </p:tgtEl>
                                      </p:cBhvr>
                                    </p:animEffect>
                                  </p:childTnLst>
                                </p:cTn>
                              </p:par>
                              <p:par>
                                <p:cTn id="11" presetID="21" presetClass="entr" presetSubtype="4" fill="hold" nodeType="withEffect">
                                  <p:stCondLst>
                                    <p:cond delay="0"/>
                                  </p:stCondLst>
                                  <p:childTnLst>
                                    <p:set>
                                      <p:cBhvr>
                                        <p:cTn id="12" dur="1" fill="hold">
                                          <p:stCondLst>
                                            <p:cond delay="0"/>
                                          </p:stCondLst>
                                        </p:cTn>
                                        <p:tgtEl>
                                          <p:spTgt spid="22530"/>
                                        </p:tgtEl>
                                        <p:attrNameLst>
                                          <p:attrName>style.visibility</p:attrName>
                                        </p:attrNameLst>
                                      </p:cBhvr>
                                      <p:to>
                                        <p:strVal val="visible"/>
                                      </p:to>
                                    </p:set>
                                    <p:animEffect transition="in" filter="wheel(4)">
                                      <p:cBhvr>
                                        <p:cTn id="13" dur="2000"/>
                                        <p:tgtEl>
                                          <p:spTgt spid="22530"/>
                                        </p:tgtEl>
                                      </p:cBhvr>
                                    </p:animEffect>
                                  </p:childTnLst>
                                </p:cTn>
                              </p:par>
                              <p:par>
                                <p:cTn id="14" presetID="21" presetClass="entr" presetSubtype="4" fill="hold" nodeType="withEffect">
                                  <p:stCondLst>
                                    <p:cond delay="0"/>
                                  </p:stCondLst>
                                  <p:childTnLst>
                                    <p:set>
                                      <p:cBhvr>
                                        <p:cTn id="15" dur="1" fill="hold">
                                          <p:stCondLst>
                                            <p:cond delay="0"/>
                                          </p:stCondLst>
                                        </p:cTn>
                                        <p:tgtEl>
                                          <p:spTgt spid="22539"/>
                                        </p:tgtEl>
                                        <p:attrNameLst>
                                          <p:attrName>style.visibility</p:attrName>
                                        </p:attrNameLst>
                                      </p:cBhvr>
                                      <p:to>
                                        <p:strVal val="visible"/>
                                      </p:to>
                                    </p:set>
                                    <p:animEffect transition="in" filter="wheel(4)">
                                      <p:cBhvr>
                                        <p:cTn id="16" dur="20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02024"/>
            <a:ext cx="8229600" cy="1143000"/>
          </a:xfrm>
        </p:spPr>
        <p:txBody>
          <a:bodyPr>
            <a:normAutofit fontScale="90000"/>
          </a:bodyPr>
          <a:lstStyle/>
          <a:p>
            <a:r>
              <a:rPr lang="es-AR" b="1" dirty="0" smtClean="0"/>
              <a:t>Rezamos todos juntos:</a:t>
            </a:r>
            <a:br>
              <a:rPr lang="es-AR" b="1" dirty="0" smtClean="0"/>
            </a:br>
            <a:r>
              <a:rPr lang="es-AR" b="1" dirty="0" smtClean="0"/>
              <a:t/>
            </a:r>
            <a:br>
              <a:rPr lang="es-AR" b="1" dirty="0" smtClean="0"/>
            </a:br>
            <a:r>
              <a:rPr lang="es-AR" dirty="0" smtClean="0"/>
              <a:t>Oración de </a:t>
            </a:r>
            <a:r>
              <a:rPr lang="es-AR" dirty="0"/>
              <a:t>J</a:t>
            </a:r>
            <a:r>
              <a:rPr lang="es-AR" dirty="0" smtClean="0"/>
              <a:t>udith  (9,1.11)</a:t>
            </a:r>
            <a:endParaRPr lang="es-AR" dirty="0"/>
          </a:p>
        </p:txBody>
      </p:sp>
    </p:spTree>
    <p:extLst>
      <p:ext uri="{BB962C8B-B14F-4D97-AF65-F5344CB8AC3E}">
        <p14:creationId xmlns:p14="http://schemas.microsoft.com/office/powerpoint/2010/main" val="26891631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785926"/>
            <a:ext cx="8229600" cy="1143000"/>
          </a:xfrm>
        </p:spPr>
        <p:txBody>
          <a:bodyPr>
            <a:noAutofit/>
          </a:bodyPr>
          <a:lstStyle/>
          <a:p>
            <a:r>
              <a:rPr lang="es-AR" sz="4800" b="1" dirty="0" smtClean="0"/>
              <a:t>LECTURA DEL EVANGELIO DE LAS COMUNIDADES DEL DISCÍPULO AMADO</a:t>
            </a:r>
            <a:endParaRPr lang="en-US" sz="4800" b="1"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s-ES" b="1" dirty="0" smtClean="0"/>
              <a:t> </a:t>
            </a:r>
            <a:r>
              <a:rPr lang="en-US" dirty="0" smtClean="0"/>
              <a:t/>
            </a:r>
            <a:br>
              <a:rPr lang="en-US" dirty="0" smtClean="0"/>
            </a:br>
            <a:r>
              <a:rPr lang="en-US" dirty="0" smtClean="0"/>
              <a:t/>
            </a:r>
            <a:br>
              <a:rPr lang="en-US" dirty="0" smtClean="0"/>
            </a:br>
            <a:r>
              <a:rPr lang="es-ES" dirty="0" smtClean="0"/>
              <a:t> </a:t>
            </a:r>
            <a:r>
              <a:rPr lang="en-US" dirty="0" smtClean="0"/>
              <a:t/>
            </a:r>
            <a:br>
              <a:rPr lang="en-US" dirty="0" smtClean="0"/>
            </a:br>
            <a:r>
              <a:rPr lang="es-ES" dirty="0" smtClean="0"/>
              <a:t> </a:t>
            </a:r>
            <a:r>
              <a:rPr lang="en-US" dirty="0" smtClean="0"/>
              <a:t/>
            </a:r>
            <a:br>
              <a:rPr lang="en-US" dirty="0" smtClean="0"/>
            </a:br>
            <a:endParaRPr lang="en-US" dirty="0"/>
          </a:p>
        </p:txBody>
      </p:sp>
      <p:sp>
        <p:nvSpPr>
          <p:cNvPr id="3" name="Content Placeholder 2"/>
          <p:cNvSpPr>
            <a:spLocks noGrp="1"/>
          </p:cNvSpPr>
          <p:nvPr>
            <p:ph idx="1"/>
          </p:nvPr>
        </p:nvSpPr>
        <p:spPr>
          <a:xfrm>
            <a:off x="457200" y="2215405"/>
            <a:ext cx="8229600" cy="4525963"/>
          </a:xfrm>
        </p:spPr>
        <p:txBody>
          <a:bodyPr/>
          <a:lstStyle/>
          <a:p>
            <a:pPr marL="0" indent="0">
              <a:buNone/>
            </a:pPr>
            <a:r>
              <a:rPr lang="es-ES" b="1" dirty="0" smtClean="0"/>
              <a:t>HAGAMOS MEMORIA DE LAS MUJERES  Y LOS HOMBRES QUE AYUDARON A FORJAR  AMERINDIA Y YA GOZAN DE LA PASCUA DE JESUS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s-ES" b="1" dirty="0" smtClean="0"/>
              <a:t>MARÍA AMPARO GARCÍA RODRIGUEZ</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s-AR" b="1" dirty="0" smtClean="0"/>
              <a:t>Coordinadora de Amerindia Guatemala, María García coordinó el primer Congreso de Teología de la liberación en su país.  </a:t>
            </a:r>
          </a:p>
          <a:p>
            <a:pPr>
              <a:buNone/>
            </a:pPr>
            <a:r>
              <a:rPr lang="es-AR" b="1" dirty="0" smtClean="0"/>
              <a:t>Esposa y madre. Compañera querida de quienes trabajaron con ella. </a:t>
            </a:r>
          </a:p>
          <a:p>
            <a:pPr>
              <a:buNone/>
            </a:pPr>
            <a:r>
              <a:rPr lang="es-AR" b="1" dirty="0" smtClean="0"/>
              <a:t>María, mujer de fe y  entrega confiada en las manos de Dios, nos deja el testimonio de su sentido del humor, su alegría, su constante acción en favor del Reino, su compromiso social con la  realidad en la que vivió, su búsqueda de la justicia y de la paz. </a:t>
            </a:r>
            <a:r>
              <a:rPr lang="en-US" dirty="0" smtClean="0"/>
              <a:t/>
            </a:r>
            <a:br>
              <a:rPr lang="en-US" dirty="0" smtClean="0"/>
            </a:br>
            <a:endParaRPr lang="en-US" dirty="0" smtClean="0"/>
          </a:p>
          <a:p>
            <a:r>
              <a:rPr lang="es-ES" b="1" i="1" dirty="0" smtClean="0"/>
              <a:t>Por su vida entregada, te damos gracias Señor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s-ES" b="1" dirty="0" smtClean="0"/>
              <a:t>MARÍA AMPARO GARCÍA RODRIGUEZ</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s-AR" b="1" dirty="0" smtClean="0"/>
              <a:t>Coordinadora de Amerindia Guatemala, María García coordinó el primer Congreso de Teología de la liberación en su país.  </a:t>
            </a:r>
          </a:p>
          <a:p>
            <a:pPr>
              <a:buNone/>
            </a:pPr>
            <a:r>
              <a:rPr lang="es-AR" b="1" dirty="0" smtClean="0"/>
              <a:t>Esposa y madre. Compañera querida de quienes trabajaron con ella. </a:t>
            </a:r>
          </a:p>
          <a:p>
            <a:pPr>
              <a:buNone/>
            </a:pPr>
            <a:r>
              <a:rPr lang="es-AR" b="1" dirty="0" smtClean="0"/>
              <a:t>María, mujer de fe y  entrega confiada en las manos de Dios, nos deja el testimonio de su sentido del humor, su alegría, su constante acción en favor del Reino, su compromiso social con la  realidad en la que vivió, su búsqueda de la justicia y de la paz. </a:t>
            </a:r>
            <a:r>
              <a:rPr lang="en-US" dirty="0" smtClean="0"/>
              <a:t/>
            </a:r>
            <a:br>
              <a:rPr lang="en-US" dirty="0" smtClean="0"/>
            </a:br>
            <a:endParaRPr lang="en-US" dirty="0" smtClean="0"/>
          </a:p>
          <a:p>
            <a:r>
              <a:rPr lang="es-ES" b="1" i="1" dirty="0" smtClean="0"/>
              <a:t>Por su vida entregada, te damos gracias Señor</a:t>
            </a:r>
            <a:endParaRPr lang="en-US" dirty="0"/>
          </a:p>
        </p:txBody>
      </p:sp>
      <p:pic>
        <p:nvPicPr>
          <p:cNvPr id="5" name="Picture 4" descr="http://www.amerindiaguatemala.org/amg1/cache/widgetkit/gallery/2/03DSC_0352-5854335b66.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7807121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392"/>
            <a:ext cx="8229600" cy="1143000"/>
          </a:xfrm>
        </p:spPr>
        <p:txBody>
          <a:bodyPr>
            <a:normAutofit fontScale="90000"/>
          </a:bodyPr>
          <a:lstStyle/>
          <a:p>
            <a:r>
              <a:rPr lang="en-US" dirty="0" smtClean="0"/>
              <a:t/>
            </a:r>
            <a:br>
              <a:rPr lang="en-US" dirty="0" smtClean="0"/>
            </a:br>
            <a:r>
              <a:rPr lang="es-ES" b="1" dirty="0" smtClean="0"/>
              <a:t>JUAN GUILLERMO MELÉNDEZ </a:t>
            </a:r>
            <a:br>
              <a:rPr lang="es-ES" b="1" dirty="0" smtClean="0"/>
            </a:br>
            <a:r>
              <a:rPr lang="es-ES" b="1" dirty="0" smtClean="0"/>
              <a:t>UMAÑA</a:t>
            </a:r>
            <a:endParaRPr lang="en-US" dirty="0"/>
          </a:p>
        </p:txBody>
      </p:sp>
      <p:sp>
        <p:nvSpPr>
          <p:cNvPr id="3" name="Content Placeholder 2"/>
          <p:cNvSpPr>
            <a:spLocks noGrp="1"/>
          </p:cNvSpPr>
          <p:nvPr>
            <p:ph idx="1"/>
          </p:nvPr>
        </p:nvSpPr>
        <p:spPr>
          <a:xfrm>
            <a:off x="179512" y="1196752"/>
            <a:ext cx="8964488" cy="5661248"/>
          </a:xfrm>
        </p:spPr>
        <p:txBody>
          <a:bodyPr>
            <a:normAutofit fontScale="55000" lnSpcReduction="20000"/>
          </a:bodyPr>
          <a:lstStyle/>
          <a:p>
            <a:pPr marL="0" indent="0">
              <a:buNone/>
            </a:pPr>
            <a:r>
              <a:rPr lang="en-US" dirty="0" smtClean="0"/>
              <a:t/>
            </a:r>
            <a:br>
              <a:rPr lang="en-US" dirty="0" smtClean="0"/>
            </a:br>
            <a:r>
              <a:rPr lang="es-AR" sz="4500" b="1" dirty="0" smtClean="0"/>
              <a:t>Nacido en Costa Rica, casado, con hijos, Juan Guillermo, historiador de la Iglesia de América Central,  nos deja el testimonio de su sencillez y serenidad, su  audacia y radicalidad y su confianza indeclinable de que otra  Iglesia es  posible.</a:t>
            </a:r>
          </a:p>
          <a:p>
            <a:endParaRPr lang="es-AR" sz="4500" b="1" dirty="0" smtClean="0"/>
          </a:p>
          <a:p>
            <a:pPr marL="0" indent="0">
              <a:buNone/>
            </a:pPr>
            <a:r>
              <a:rPr lang="es-AR" sz="4500" b="1" dirty="0" smtClean="0"/>
              <a:t>Soñaba con una Iglesia  comprometida con los más pobres y cercana a las realidades del pueblo centroamericano.  Miembro del DEI, de Amerindia, donde fue coordinador regional, de CEHILA, entre otros espacios  en los que testimonió su compromiso solidario y perseverante, siempre evangélico  que seguirá inspirando a quienes caminan en el espíritu de una fe que libera.</a:t>
            </a:r>
          </a:p>
          <a:p>
            <a:pPr marL="0" indent="0">
              <a:buNone/>
            </a:pPr>
            <a:r>
              <a:rPr lang="en-US" sz="4500" dirty="0" smtClean="0"/>
              <a:t/>
            </a:r>
            <a:br>
              <a:rPr lang="en-US" sz="4500" dirty="0" smtClean="0"/>
            </a:br>
            <a:r>
              <a:rPr lang="es-ES" sz="4500" b="1" i="1" dirty="0" smtClean="0"/>
              <a:t> Por su vida entregada, te damos gracias Señor</a:t>
            </a:r>
            <a:endParaRPr lang="en-US" sz="4500"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vidanueva.co/files/2014/11/En-la-cripta-de-Mons.jpg"/>
          <p:cNvPicPr/>
          <p:nvPr/>
        </p:nvPicPr>
        <p:blipFill>
          <a:blip r:embed="rId2"/>
          <a:srcRect/>
          <a:stretch>
            <a:fillRect/>
          </a:stretch>
        </p:blipFill>
        <p:spPr bwMode="auto">
          <a:xfrm>
            <a:off x="1428728" y="0"/>
            <a:ext cx="6000760" cy="6858000"/>
          </a:xfrm>
          <a:prstGeom prst="rect">
            <a:avLst/>
          </a:prstGeom>
          <a:noFill/>
          <a:ln w="9525">
            <a:noFill/>
            <a:miter lim="800000"/>
            <a:headEnd/>
            <a:tailEnd/>
          </a:ln>
        </p:spPr>
      </p:pic>
    </p:spTree>
    <p:extLst>
      <p:ext uri="{BB962C8B-B14F-4D97-AF65-F5344CB8AC3E}">
        <p14:creationId xmlns:p14="http://schemas.microsoft.com/office/powerpoint/2010/main" val="1236091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472" y="-285776"/>
            <a:ext cx="8229600" cy="1143000"/>
          </a:xfrm>
        </p:spPr>
        <p:txBody>
          <a:bodyPr>
            <a:normAutofit fontScale="90000"/>
          </a:bodyPr>
          <a:lstStyle/>
          <a:p>
            <a:r>
              <a:rPr lang="en-US" dirty="0" smtClean="0"/>
              <a:t/>
            </a:r>
            <a:br>
              <a:rPr lang="en-US" dirty="0" smtClean="0"/>
            </a:br>
            <a:r>
              <a:rPr lang="es-ES" b="1" dirty="0" smtClean="0"/>
              <a:t> </a:t>
            </a:r>
            <a:r>
              <a:rPr lang="en-US" dirty="0" smtClean="0"/>
              <a:t/>
            </a:r>
            <a:br>
              <a:rPr lang="en-US" dirty="0" smtClean="0"/>
            </a:br>
            <a:r>
              <a:rPr lang="es-ES" b="1" dirty="0" smtClean="0"/>
              <a:t>VILMA MOREIRA </a:t>
            </a:r>
            <a:endParaRPr lang="en-US" dirty="0"/>
          </a:p>
        </p:txBody>
      </p:sp>
      <p:sp>
        <p:nvSpPr>
          <p:cNvPr id="3" name="Content Placeholder 2"/>
          <p:cNvSpPr>
            <a:spLocks noGrp="1"/>
          </p:cNvSpPr>
          <p:nvPr>
            <p:ph idx="1"/>
          </p:nvPr>
        </p:nvSpPr>
        <p:spPr>
          <a:xfrm>
            <a:off x="571472" y="1196753"/>
            <a:ext cx="8229600" cy="4824536"/>
          </a:xfrm>
        </p:spPr>
        <p:txBody>
          <a:bodyPr>
            <a:normAutofit fontScale="25000" lnSpcReduction="20000"/>
          </a:bodyPr>
          <a:lstStyle/>
          <a:p>
            <a:pPr algn="just">
              <a:buNone/>
            </a:pPr>
            <a:r>
              <a:rPr lang="en-US" sz="11200" dirty="0" smtClean="0"/>
              <a:t/>
            </a:r>
            <a:br>
              <a:rPr lang="en-US" sz="11200" dirty="0" smtClean="0"/>
            </a:br>
            <a:r>
              <a:rPr lang="es-AR" sz="11200" b="1" dirty="0" smtClean="0"/>
              <a:t>De  la congregación de las Hijas de Jesús, consejera provincial de Brasil-Caribe y miembro del equipo organizador del II Encuentro Internacional de Laicos de Salamanca, España. </a:t>
            </a:r>
            <a:r>
              <a:rPr lang="es-AR" sz="11200" b="1" dirty="0" err="1" smtClean="0"/>
              <a:t>Inculturada</a:t>
            </a:r>
            <a:r>
              <a:rPr lang="es-AR" sz="11200" b="1" dirty="0" smtClean="0"/>
              <a:t> de corazón en Brasil. </a:t>
            </a:r>
          </a:p>
          <a:p>
            <a:pPr>
              <a:buNone/>
            </a:pPr>
            <a:endParaRPr lang="es-AR" sz="11200" b="1" dirty="0" smtClean="0"/>
          </a:p>
          <a:p>
            <a:pPr>
              <a:buNone/>
            </a:pPr>
            <a:r>
              <a:rPr lang="es-AR" sz="11200" b="1" dirty="0" smtClean="0"/>
              <a:t>Gestora de procesos evangelizadores a partir de laicos y laicas,  abriendo horizontes y posibilitando la participación y el protagonismo del pueblo. </a:t>
            </a:r>
          </a:p>
          <a:p>
            <a:pPr>
              <a:buNone/>
            </a:pPr>
            <a:endParaRPr lang="es-AR" sz="11200" b="1" dirty="0" smtClean="0"/>
          </a:p>
          <a:p>
            <a:pPr>
              <a:buNone/>
            </a:pPr>
            <a:r>
              <a:rPr lang="es-AR" sz="11200" b="1" dirty="0" smtClean="0"/>
              <a:t>Vilma sigue presente aquí en Minas Gerais, y de una manera especial en Amerindia.</a:t>
            </a:r>
          </a:p>
          <a:p>
            <a:pPr>
              <a:buNone/>
            </a:pPr>
            <a:r>
              <a:rPr lang="es-ES" sz="11200" b="1" i="1" dirty="0" smtClean="0"/>
              <a:t>Por su vida entregada, te damos gracias Señor</a:t>
            </a:r>
            <a:r>
              <a:rPr lang="en-US" sz="4000" dirty="0" smtClean="0"/>
              <a:t/>
            </a:r>
            <a:br>
              <a:rPr lang="en-US" sz="4000" dirty="0" smtClean="0"/>
            </a:br>
            <a:endParaRPr lang="en-US" sz="5200"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crbnacional.org.br/site/images/MAIO2015/unnamed%201.jpg"/>
          <p:cNvPicPr/>
          <p:nvPr/>
        </p:nvPicPr>
        <p:blipFill>
          <a:blip r:embed="rId2"/>
          <a:srcRect/>
          <a:stretch>
            <a:fillRect/>
          </a:stretch>
        </p:blipFill>
        <p:spPr bwMode="auto">
          <a:xfrm>
            <a:off x="1619672" y="0"/>
            <a:ext cx="5715040" cy="6858000"/>
          </a:xfrm>
          <a:prstGeom prst="rect">
            <a:avLst/>
          </a:prstGeom>
          <a:noFill/>
          <a:ln w="9525">
            <a:noFill/>
            <a:miter lim="800000"/>
            <a:headEnd/>
            <a:tailEnd/>
          </a:ln>
        </p:spPr>
      </p:pic>
      <p:sp>
        <p:nvSpPr>
          <p:cNvPr id="6" name="Título 5"/>
          <p:cNvSpPr>
            <a:spLocks noGrp="1"/>
          </p:cNvSpPr>
          <p:nvPr>
            <p:ph type="title"/>
          </p:nvPr>
        </p:nvSpPr>
        <p:spPr/>
        <p:txBody>
          <a:bodyPr/>
          <a:lstStyle/>
          <a:p>
            <a:endParaRPr lang="es-ES"/>
          </a:p>
        </p:txBody>
      </p:sp>
    </p:spTree>
    <p:extLst>
      <p:ext uri="{BB962C8B-B14F-4D97-AF65-F5344CB8AC3E}">
        <p14:creationId xmlns:p14="http://schemas.microsoft.com/office/powerpoint/2010/main" val="9721631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smtClean="0"/>
              <a:t>GREGORIO IRIARTE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r>
            <a:br>
              <a:rPr lang="en-US" dirty="0" smtClean="0"/>
            </a:br>
            <a:r>
              <a:rPr lang="es-ES" b="1" dirty="0" smtClean="0"/>
              <a:t>Navarro de nacimiento, de corazón boliviano y de alma universal como la misma Iglesia. Sacerdote oblato. Formador de  cristianos de mente abierta y valores evangélicos. Estimado y admirado por gente de la más diversa procedencia, profesión  y militancia. Amerindio de Ley, ecuménico y vital. Tus escritos nos siguen iluminando y ayudando a comprender esa trama compleja de la realidad boliviana que aprendiste a descifrar con el evangelio en la mano. </a:t>
            </a:r>
            <a:r>
              <a:rPr lang="en-US" dirty="0" smtClean="0"/>
              <a:t/>
            </a:r>
            <a:br>
              <a:rPr lang="en-US" dirty="0" smtClean="0"/>
            </a:br>
            <a:endParaRPr lang="en-US" dirty="0" smtClean="0"/>
          </a:p>
          <a:p>
            <a:pPr>
              <a:buNone/>
            </a:pPr>
            <a:r>
              <a:rPr lang="es-ES" b="1" i="1" dirty="0" smtClean="0"/>
              <a:t>Por su vida entregada, te damos gracias Señor</a:t>
            </a:r>
            <a:r>
              <a:rPr lang="en-US" dirty="0" smtClean="0"/>
              <a:t/>
            </a:r>
            <a:br>
              <a:rPr lang="en-US" dirty="0" smtClean="0"/>
            </a:br>
            <a:r>
              <a:rPr lang="es-ES" b="1" dirty="0" smtClean="0"/>
              <a:t> </a:t>
            </a:r>
            <a:r>
              <a:rPr lang="en-US" dirty="0" smtClean="0"/>
              <a:t/>
            </a:r>
            <a:br>
              <a:rPr lang="en-US" dirty="0" smtClean="0"/>
            </a:b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4.bp.blogspot.com/-TjkJyEcK5uY/UHh3j6zrITI/AAAAAAAAAFw/VfRtQLW4cKM/s1600/iriarte.jpg"/>
          <p:cNvPicPr/>
          <p:nvPr/>
        </p:nvPicPr>
        <p:blipFill>
          <a:blip r:embed="rId2"/>
          <a:srcRect/>
          <a:stretch>
            <a:fillRect/>
          </a:stretch>
        </p:blipFill>
        <p:spPr bwMode="auto">
          <a:xfrm>
            <a:off x="1096650" y="0"/>
            <a:ext cx="6643702" cy="6858000"/>
          </a:xfrm>
          <a:prstGeom prst="rect">
            <a:avLst/>
          </a:prstGeom>
          <a:noFill/>
          <a:ln w="9525">
            <a:noFill/>
            <a:miter lim="800000"/>
            <a:headEnd/>
            <a:tailEnd/>
          </a:ln>
        </p:spPr>
      </p:pic>
      <p:sp>
        <p:nvSpPr>
          <p:cNvPr id="6" name="Título 5"/>
          <p:cNvSpPr>
            <a:spLocks noGrp="1"/>
          </p:cNvSpPr>
          <p:nvPr>
            <p:ph type="title"/>
          </p:nvPr>
        </p:nvSpPr>
        <p:spPr/>
        <p:txBody>
          <a:bodyPr/>
          <a:lstStyle/>
          <a:p>
            <a:endParaRPr lang="es-ES"/>
          </a:p>
        </p:txBody>
      </p:sp>
    </p:spTree>
    <p:extLst>
      <p:ext uri="{BB962C8B-B14F-4D97-AF65-F5344CB8AC3E}">
        <p14:creationId xmlns:p14="http://schemas.microsoft.com/office/powerpoint/2010/main" val="25071342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smtClean="0"/>
              <a:t> MARTA ORSINI PUENTE</a:t>
            </a:r>
            <a:endParaRPr lang="en-US" dirty="0"/>
          </a:p>
        </p:txBody>
      </p:sp>
      <p:sp>
        <p:nvSpPr>
          <p:cNvPr id="3" name="Content Placeholder 2"/>
          <p:cNvSpPr>
            <a:spLocks noGrp="1"/>
          </p:cNvSpPr>
          <p:nvPr>
            <p:ph idx="1"/>
          </p:nvPr>
        </p:nvSpPr>
        <p:spPr>
          <a:xfrm>
            <a:off x="251520" y="1600200"/>
            <a:ext cx="8579296" cy="4853136"/>
          </a:xfrm>
        </p:spPr>
        <p:txBody>
          <a:bodyPr>
            <a:normAutofit fontScale="92500" lnSpcReduction="20000"/>
          </a:bodyPr>
          <a:lstStyle/>
          <a:p>
            <a:pPr marL="0" indent="0">
              <a:buNone/>
            </a:pPr>
            <a:r>
              <a:rPr lang="es-ES" b="1" dirty="0" smtClean="0"/>
              <a:t>Latinoamericana de pura cepa. Boliviana nacida en Sucre . Marta  pertenecía al Instituto Teresiano y trabajó codo a codo con Gregorio Iriarte, consagrada a la educación y comunicación  popular. </a:t>
            </a:r>
          </a:p>
          <a:p>
            <a:pPr marL="0" indent="0">
              <a:buNone/>
            </a:pPr>
            <a:endParaRPr lang="es-ES" b="1" dirty="0" smtClean="0"/>
          </a:p>
          <a:p>
            <a:pPr marL="0" indent="0">
              <a:buNone/>
            </a:pPr>
            <a:r>
              <a:rPr lang="es-ES" b="1" dirty="0" smtClean="0"/>
              <a:t>Nos legaste la lucidez de tu conciencia crítica para analizar la realidad y el testimonio de tu entrega generosa a tu pueblo boliviano. </a:t>
            </a:r>
            <a:r>
              <a:rPr lang="en-US" dirty="0" smtClean="0"/>
              <a:t/>
            </a:r>
            <a:br>
              <a:rPr lang="en-US" dirty="0" smtClean="0"/>
            </a:br>
            <a:endParaRPr lang="en-US" dirty="0" smtClean="0"/>
          </a:p>
          <a:p>
            <a:pPr marL="0" indent="0">
              <a:buNone/>
            </a:pPr>
            <a:r>
              <a:rPr lang="es-ES" b="1" i="1" dirty="0" smtClean="0"/>
              <a:t>Por su vida entregada, te damos gracias Señor</a:t>
            </a:r>
            <a:r>
              <a:rPr lang="en-US" dirty="0" smtClean="0"/>
              <a:t/>
            </a:r>
            <a:br>
              <a:rPr lang="en-US" dirty="0" smtClean="0"/>
            </a:br>
            <a:r>
              <a:rPr lang="es-ES" b="1" i="1" dirty="0" smtClean="0"/>
              <a:t> </a:t>
            </a:r>
            <a:r>
              <a:rPr lang="en-US" dirty="0" smtClean="0"/>
              <a:t/>
            </a:r>
            <a:br>
              <a:rPr lang="en-US" dirty="0" smtClean="0"/>
            </a:b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radioevangelizacion.org/sites/default/files/marta_orsini.jpg"/>
          <p:cNvPicPr/>
          <p:nvPr/>
        </p:nvPicPr>
        <p:blipFill>
          <a:blip r:embed="rId2"/>
          <a:srcRect/>
          <a:stretch>
            <a:fillRect/>
          </a:stretch>
        </p:blipFill>
        <p:spPr bwMode="auto">
          <a:xfrm>
            <a:off x="1187624" y="-27384"/>
            <a:ext cx="6715140" cy="6858000"/>
          </a:xfrm>
          <a:prstGeom prst="rect">
            <a:avLst/>
          </a:prstGeom>
          <a:noFill/>
          <a:ln w="9525">
            <a:noFill/>
            <a:miter lim="800000"/>
            <a:headEnd/>
            <a:tailEnd/>
          </a:ln>
        </p:spPr>
      </p:pic>
    </p:spTree>
    <p:extLst>
      <p:ext uri="{BB962C8B-B14F-4D97-AF65-F5344CB8AC3E}">
        <p14:creationId xmlns:p14="http://schemas.microsoft.com/office/powerpoint/2010/main" val="10471970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143000"/>
          </a:xfrm>
        </p:spPr>
        <p:txBody>
          <a:bodyPr>
            <a:normAutofit fontScale="90000"/>
          </a:bodyPr>
          <a:lstStyle/>
          <a:p>
            <a:r>
              <a:rPr lang="es-ES" b="1" dirty="0" smtClean="0"/>
              <a:t>  SYLVIA ALSINA GALLARDO</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500034" y="1142984"/>
            <a:ext cx="8229600" cy="5715016"/>
          </a:xfrm>
        </p:spPr>
        <p:txBody>
          <a:bodyPr>
            <a:normAutofit fontScale="62500" lnSpcReduction="20000"/>
          </a:bodyPr>
          <a:lstStyle/>
          <a:p>
            <a:r>
              <a:rPr lang="es-ES" sz="3800" b="1" dirty="0" smtClean="0"/>
              <a:t>El Señor la llamó en plena tarea de preparar este encuentro que hoy nosotros estamos disfrutando. Fue secretaria de Amerindia desde el año 2008. Nos acogía a todos y todas con su sonrisa brillante y su gesto sencillo. </a:t>
            </a:r>
            <a:r>
              <a:rPr lang="es-AR" sz="3800" b="1" dirty="0" smtClean="0"/>
              <a:t>Agradecemos  su vida y testimonio, su compromiso social con la realidad en la que vivió, su búsqueda de la justicia y de la paz, y su acompañamiento  y servicio a través de “solucionar cada una de las grandes y pequeñas cosas” que Amerindia requería y a las que ella siempre estaba atenta.  </a:t>
            </a:r>
          </a:p>
          <a:p>
            <a:r>
              <a:rPr lang="es-AR" sz="3800" b="1" dirty="0" smtClean="0"/>
              <a:t>Sylvia se caracterizó por ser “una luchadora”, fiel, compañera y amiga, peleándola  siempre y sobreponiéndose a las circunstancias por muy adversas que éstas fueran.   Hoy la queremos recordar con alegría con  su generosidad y testimonio radical impulsándonos a seguir en la lucha por otro mundo y otra Iglesia como la que Jesús quiso. </a:t>
            </a:r>
          </a:p>
          <a:p>
            <a:r>
              <a:rPr lang="es-ES" sz="3800" b="1" dirty="0" smtClean="0"/>
              <a:t>Sylvia querida, te extrañaremos mucho. </a:t>
            </a:r>
          </a:p>
          <a:p>
            <a:pPr marL="0" indent="0">
              <a:buNone/>
            </a:pPr>
            <a:r>
              <a:rPr lang="en-US" dirty="0" smtClean="0"/>
              <a:t/>
            </a:r>
            <a:br>
              <a:rPr lang="en-US" dirty="0" smtClean="0"/>
            </a:br>
            <a:r>
              <a:rPr lang="es-ES" b="1" i="1" dirty="0" smtClean="0"/>
              <a:t>Todos: Por su vida entregada, te damos gracias Señor</a:t>
            </a:r>
            <a:r>
              <a:rPr lang="en-US" dirty="0" smtClean="0"/>
              <a:t/>
            </a:r>
            <a:br>
              <a:rPr lang="en-US" dirty="0" smtClean="0"/>
            </a:br>
            <a:r>
              <a:rPr lang="es-ES" b="1" dirty="0" smtClean="0"/>
              <a:t> </a:t>
            </a:r>
            <a:endParaRPr lang="en-US" dirty="0"/>
          </a:p>
        </p:txBody>
      </p:sp>
    </p:spTree>
    <p:extLst>
      <p:ext uri="{BB962C8B-B14F-4D97-AF65-F5344CB8AC3E}">
        <p14:creationId xmlns:p14="http://schemas.microsoft.com/office/powerpoint/2010/main" val="332648690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amerindiaenlared.org/upload/noticias/display_1443347816_attach30.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1530002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ta\Downloads\2015-02-14 18.26.32.jpg"/>
          <p:cNvPicPr>
            <a:picLocks noChangeAspect="1" noChangeArrowheads="1"/>
          </p:cNvPicPr>
          <p:nvPr/>
        </p:nvPicPr>
        <p:blipFill>
          <a:blip r:embed="rId2"/>
          <a:srcRect/>
          <a:stretch>
            <a:fillRect/>
          </a:stretch>
        </p:blipFill>
        <p:spPr bwMode="auto">
          <a:xfrm>
            <a:off x="-33735" y="0"/>
            <a:ext cx="9144000" cy="6858000"/>
          </a:xfrm>
          <a:prstGeom prst="rect">
            <a:avLst/>
          </a:prstGeom>
          <a:noFill/>
        </p:spPr>
      </p:pic>
      <p:sp>
        <p:nvSpPr>
          <p:cNvPr id="4" name="Marcador de contenido 3"/>
          <p:cNvSpPr>
            <a:spLocks noGrp="1"/>
          </p:cNvSpPr>
          <p:nvPr>
            <p:ph idx="1"/>
          </p:nvPr>
        </p:nvSpPr>
        <p:spPr/>
        <p:txBody>
          <a:bodyPr/>
          <a:lstStyle/>
          <a:p>
            <a:endParaRPr lang="es-ES"/>
          </a:p>
        </p:txBody>
      </p:sp>
      <p:sp>
        <p:nvSpPr>
          <p:cNvPr id="6" name="Título 5"/>
          <p:cNvSpPr>
            <a:spLocks noGrp="1"/>
          </p:cNvSpPr>
          <p:nvPr>
            <p:ph type="title"/>
          </p:nvPr>
        </p:nvSpPr>
        <p:spPr/>
        <p:txBody>
          <a:bodyPr/>
          <a:lstStyle/>
          <a:p>
            <a:endParaRPr lang="es-ES"/>
          </a:p>
        </p:txBody>
      </p:sp>
    </p:spTree>
    <p:extLst>
      <p:ext uri="{BB962C8B-B14F-4D97-AF65-F5344CB8AC3E}">
        <p14:creationId xmlns:p14="http://schemas.microsoft.com/office/powerpoint/2010/main" val="31171452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4)">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Marta\Downloads\2015-02-14 18.17.13.jpg"/>
          <p:cNvPicPr>
            <a:picLocks noChangeAspect="1" noChangeArrowheads="1"/>
          </p:cNvPicPr>
          <p:nvPr/>
        </p:nvPicPr>
        <p:blipFill>
          <a:blip r:embed="rId2"/>
          <a:srcRect/>
          <a:stretch>
            <a:fillRect/>
          </a:stretch>
        </p:blipFill>
        <p:spPr bwMode="auto">
          <a:xfrm>
            <a:off x="-9352" y="0"/>
            <a:ext cx="9144000" cy="6858000"/>
          </a:xfrm>
          <a:prstGeom prst="rect">
            <a:avLst/>
          </a:prstGeom>
          <a:noFill/>
        </p:spPr>
      </p:pic>
      <p:sp>
        <p:nvSpPr>
          <p:cNvPr id="4" name="Marcador de contenido 3"/>
          <p:cNvSpPr>
            <a:spLocks noGrp="1"/>
          </p:cNvSpPr>
          <p:nvPr>
            <p:ph idx="1"/>
          </p:nvPr>
        </p:nvSpPr>
        <p:spPr/>
        <p:txBody>
          <a:bodyPr/>
          <a:lstStyle/>
          <a:p>
            <a:endParaRPr lang="es-ES"/>
          </a:p>
        </p:txBody>
      </p:sp>
      <p:sp>
        <p:nvSpPr>
          <p:cNvPr id="6" name="Título 5"/>
          <p:cNvSpPr>
            <a:spLocks noGrp="1"/>
          </p:cNvSpPr>
          <p:nvPr>
            <p:ph type="title"/>
          </p:nvPr>
        </p:nvSpPr>
        <p:spPr/>
        <p:txBody>
          <a:bodyPr/>
          <a:lstStyle/>
          <a:p>
            <a:endParaRPr lang="es-ES"/>
          </a:p>
        </p:txBody>
      </p:sp>
    </p:spTree>
    <p:extLst>
      <p:ext uri="{BB962C8B-B14F-4D97-AF65-F5344CB8AC3E}">
        <p14:creationId xmlns:p14="http://schemas.microsoft.com/office/powerpoint/2010/main" val="31171452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amond(in)">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205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Marta\Downloads\2015-02-14 18.28.23.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Marcador de contenido 3"/>
          <p:cNvSpPr>
            <a:spLocks noGrp="1"/>
          </p:cNvSpPr>
          <p:nvPr>
            <p:ph idx="1"/>
          </p:nvPr>
        </p:nvSpPr>
        <p:spPr/>
        <p:txBody>
          <a:bodyPr/>
          <a:lstStyle/>
          <a:p>
            <a:endParaRPr lang="es-ES"/>
          </a:p>
        </p:txBody>
      </p:sp>
      <p:sp>
        <p:nvSpPr>
          <p:cNvPr id="6" name="Título 5"/>
          <p:cNvSpPr>
            <a:spLocks noGrp="1"/>
          </p:cNvSpPr>
          <p:nvPr>
            <p:ph type="title"/>
          </p:nvPr>
        </p:nvSpPr>
        <p:spPr/>
        <p:txBody>
          <a:bodyPr/>
          <a:lstStyle/>
          <a:p>
            <a:endParaRPr lang="es-ES"/>
          </a:p>
        </p:txBody>
      </p:sp>
    </p:spTree>
    <p:extLst>
      <p:ext uri="{BB962C8B-B14F-4D97-AF65-F5344CB8AC3E}">
        <p14:creationId xmlns:p14="http://schemas.microsoft.com/office/powerpoint/2010/main" val="13367369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0-#ppt_w/2"/>
                                          </p:val>
                                        </p:tav>
                                        <p:tav tm="100000">
                                          <p:val>
                                            <p:strVal val="#ppt_x"/>
                                          </p:val>
                                        </p:tav>
                                      </p:tavLst>
                                    </p:anim>
                                    <p:anim calcmode="lin" valueType="num">
                                      <p:cBhvr additive="base">
                                        <p:cTn id="8" dur="5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36912"/>
            <a:ext cx="8229600" cy="1143000"/>
          </a:xfrm>
        </p:spPr>
        <p:txBody>
          <a:bodyPr/>
          <a:lstStyle/>
          <a:p>
            <a:r>
              <a:rPr lang="es-ES" b="1" dirty="0" smtClean="0"/>
              <a:t>CANTAMOS </a:t>
            </a:r>
            <a:r>
              <a:rPr lang="es-ES" b="1" i="1" dirty="0" smtClean="0"/>
              <a:t>: VIDAS PELA VIDA</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cde.peru21.pe/ima/0/0/3/1/0/3109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6353"/>
            <a:ext cx="9144000" cy="5244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66928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ARTO D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CUARTO DIA</Template>
  <TotalTime>1363</TotalTime>
  <Words>708</Words>
  <Application>Microsoft Macintosh PowerPoint</Application>
  <PresentationFormat>Presentación en pantalla (4:3)</PresentationFormat>
  <Paragraphs>79</Paragraphs>
  <Slides>57</Slides>
  <Notes>0</Notes>
  <HiddenSlides>0</HiddenSlides>
  <MMClips>0</MMClips>
  <ScaleCrop>false</ScaleCrop>
  <HeadingPairs>
    <vt:vector size="4" baseType="variant">
      <vt:variant>
        <vt:lpstr>Tema</vt:lpstr>
      </vt:variant>
      <vt:variant>
        <vt:i4>1</vt:i4>
      </vt:variant>
      <vt:variant>
        <vt:lpstr>Títulos de diapositiva</vt:lpstr>
      </vt:variant>
      <vt:variant>
        <vt:i4>57</vt:i4>
      </vt:variant>
    </vt:vector>
  </HeadingPairs>
  <TitlesOfParts>
    <vt:vector size="58" baseType="lpstr">
      <vt:lpstr>CUARTO DIA</vt:lpstr>
      <vt:lpstr>CONGRESO DE TEOLOGÍA 26 AL  30 DE OCTUBRE 2015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Rezamos todos juntos:  Oración de Judith  (9,1.11)</vt:lpstr>
      <vt:lpstr>LECTURA DEL EVANGELIO DE LAS COMUNIDADES DEL DISCÍPULO AMADO</vt:lpstr>
      <vt:lpstr>        </vt:lpstr>
      <vt:lpstr>MARÍA AMPARO GARCÍA RODRIGUEZ</vt:lpstr>
      <vt:lpstr>MARÍA AMPARO GARCÍA RODRIGUEZ</vt:lpstr>
      <vt:lpstr> JUAN GUILLERMO MELÉNDEZ  UMAÑA</vt:lpstr>
      <vt:lpstr>Presentación de PowerPoint</vt:lpstr>
      <vt:lpstr>   VILMA MOREIRA </vt:lpstr>
      <vt:lpstr>Presentación de PowerPoint</vt:lpstr>
      <vt:lpstr>GREGORIO IRIARTE</vt:lpstr>
      <vt:lpstr>Presentación de PowerPoint</vt:lpstr>
      <vt:lpstr> MARTA ORSINI PUENTE</vt:lpstr>
      <vt:lpstr>Presentación de PowerPoint</vt:lpstr>
      <vt:lpstr>  SYLVIA ALSINA GALLARDO  </vt:lpstr>
      <vt:lpstr>Presentación de PowerPoint</vt:lpstr>
      <vt:lpstr>Presentación de PowerPoint</vt:lpstr>
      <vt:lpstr>Presentación de PowerPoint</vt:lpstr>
      <vt:lpstr>Presentación de PowerPoint</vt:lpstr>
      <vt:lpstr>CANTAMOS : VIDAS PELA VIDA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CONGRESO DE TEOLOGIA 26 AL  30 DE OCTUBRE 2015</dc:title>
  <dc:creator>Marta</dc:creator>
  <cp:lastModifiedBy>Oscar A. Pérez Sayago</cp:lastModifiedBy>
  <cp:revision>110</cp:revision>
  <dcterms:created xsi:type="dcterms:W3CDTF">2015-03-29T22:22:57Z</dcterms:created>
  <dcterms:modified xsi:type="dcterms:W3CDTF">2015-10-22T01:39:51Z</dcterms:modified>
</cp:coreProperties>
</file>