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0"/>
  </p:notesMasterIdLst>
  <p:sldIdLst>
    <p:sldId id="256" r:id="rId2"/>
    <p:sldId id="284" r:id="rId3"/>
    <p:sldId id="377" r:id="rId4"/>
    <p:sldId id="257" r:id="rId5"/>
    <p:sldId id="357" r:id="rId6"/>
    <p:sldId id="378" r:id="rId7"/>
    <p:sldId id="367" r:id="rId8"/>
    <p:sldId id="379" r:id="rId9"/>
    <p:sldId id="371" r:id="rId10"/>
    <p:sldId id="380" r:id="rId11"/>
    <p:sldId id="368" r:id="rId12"/>
    <p:sldId id="381" r:id="rId13"/>
    <p:sldId id="382" r:id="rId14"/>
    <p:sldId id="372" r:id="rId15"/>
    <p:sldId id="383" r:id="rId16"/>
    <p:sldId id="290" r:id="rId17"/>
    <p:sldId id="384" r:id="rId18"/>
    <p:sldId id="385" r:id="rId19"/>
    <p:sldId id="386" r:id="rId20"/>
    <p:sldId id="387" r:id="rId21"/>
    <p:sldId id="388" r:id="rId22"/>
    <p:sldId id="288" r:id="rId23"/>
    <p:sldId id="289" r:id="rId24"/>
    <p:sldId id="374" r:id="rId25"/>
    <p:sldId id="364" r:id="rId26"/>
    <p:sldId id="363" r:id="rId27"/>
    <p:sldId id="365" r:id="rId28"/>
    <p:sldId id="389" r:id="rId29"/>
    <p:sldId id="390" r:id="rId30"/>
    <p:sldId id="295" r:id="rId31"/>
    <p:sldId id="296" r:id="rId32"/>
    <p:sldId id="391" r:id="rId33"/>
    <p:sldId id="298" r:id="rId34"/>
    <p:sldId id="392" r:id="rId35"/>
    <p:sldId id="291" r:id="rId36"/>
    <p:sldId id="300" r:id="rId37"/>
    <p:sldId id="375" r:id="rId38"/>
    <p:sldId id="393" r:id="rId39"/>
    <p:sldId id="376" r:id="rId40"/>
    <p:sldId id="394" r:id="rId41"/>
    <p:sldId id="299" r:id="rId42"/>
    <p:sldId id="337" r:id="rId43"/>
    <p:sldId id="395" r:id="rId44"/>
    <p:sldId id="396" r:id="rId45"/>
    <p:sldId id="326" r:id="rId46"/>
    <p:sldId id="318" r:id="rId47"/>
    <p:sldId id="397" r:id="rId48"/>
    <p:sldId id="398" r:id="rId49"/>
    <p:sldId id="340" r:id="rId50"/>
    <p:sldId id="399" r:id="rId51"/>
    <p:sldId id="330" r:id="rId52"/>
    <p:sldId id="342" r:id="rId53"/>
    <p:sldId id="341" r:id="rId54"/>
    <p:sldId id="305" r:id="rId55"/>
    <p:sldId id="345" r:id="rId56"/>
    <p:sldId id="346" r:id="rId57"/>
    <p:sldId id="347" r:id="rId58"/>
    <p:sldId id="304" r:id="rId59"/>
    <p:sldId id="332" r:id="rId60"/>
    <p:sldId id="306" r:id="rId61"/>
    <p:sldId id="344" r:id="rId62"/>
    <p:sldId id="307" r:id="rId63"/>
    <p:sldId id="350" r:id="rId64"/>
    <p:sldId id="334" r:id="rId65"/>
    <p:sldId id="351" r:id="rId66"/>
    <p:sldId id="352" r:id="rId67"/>
    <p:sldId id="353" r:id="rId68"/>
    <p:sldId id="354" r:id="rId69"/>
    <p:sldId id="336" r:id="rId70"/>
    <p:sldId id="355" r:id="rId71"/>
    <p:sldId id="335" r:id="rId72"/>
    <p:sldId id="309" r:id="rId73"/>
    <p:sldId id="319" r:id="rId74"/>
    <p:sldId id="358" r:id="rId75"/>
    <p:sldId id="400" r:id="rId76"/>
    <p:sldId id="359" r:id="rId77"/>
    <p:sldId id="401" r:id="rId78"/>
    <p:sldId id="402" r:id="rId7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83" autoAdjust="0"/>
    <p:restoredTop sz="94660"/>
  </p:normalViewPr>
  <p:slideViewPr>
    <p:cSldViewPr>
      <p:cViewPr varScale="1">
        <p:scale>
          <a:sx n="83" d="100"/>
          <a:sy n="83" d="100"/>
        </p:scale>
        <p:origin x="-1368"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notesMaster" Target="notesMasters/notesMaster1.xml"/><Relationship Id="rId81" Type="http://schemas.openxmlformats.org/officeDocument/2006/relationships/printerSettings" Target="printerSettings/printerSettings1.bin"/><Relationship Id="rId82" Type="http://schemas.openxmlformats.org/officeDocument/2006/relationships/presProps" Target="presProps.xml"/><Relationship Id="rId83" Type="http://schemas.openxmlformats.org/officeDocument/2006/relationships/viewProps" Target="viewProps.xml"/><Relationship Id="rId84" Type="http://schemas.openxmlformats.org/officeDocument/2006/relationships/theme" Target="theme/theme1.xml"/><Relationship Id="rId85" Type="http://schemas.openxmlformats.org/officeDocument/2006/relationships/tableStyles" Target="tableStyles.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AR"/>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38ADCD2-1F62-4D4E-BBF8-C334333B611D}" type="datetimeFigureOut">
              <a:rPr lang="es-AR" smtClean="0"/>
              <a:pPr/>
              <a:t>21/10/15</a:t>
            </a:fld>
            <a:endParaRPr lang="es-AR"/>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AR"/>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AR"/>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2A867C1-BB5D-46E5-8854-BC17454B7D10}" type="slidenum">
              <a:rPr lang="es-AR" smtClean="0"/>
              <a:pPr/>
              <a:t>‹Nr.›</a:t>
            </a:fld>
            <a:endParaRPr lang="es-AR"/>
          </a:p>
        </p:txBody>
      </p:sp>
    </p:spTree>
    <p:extLst>
      <p:ext uri="{BB962C8B-B14F-4D97-AF65-F5344CB8AC3E}">
        <p14:creationId xmlns:p14="http://schemas.microsoft.com/office/powerpoint/2010/main" val="42220670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AR" dirty="0"/>
          </a:p>
        </p:txBody>
      </p:sp>
      <p:sp>
        <p:nvSpPr>
          <p:cNvPr id="4" name="3 Marcador de número de diapositiva"/>
          <p:cNvSpPr>
            <a:spLocks noGrp="1"/>
          </p:cNvSpPr>
          <p:nvPr>
            <p:ph type="sldNum" sz="quarter" idx="10"/>
          </p:nvPr>
        </p:nvSpPr>
        <p:spPr/>
        <p:txBody>
          <a:bodyPr/>
          <a:lstStyle/>
          <a:p>
            <a:fld id="{A2A867C1-BB5D-46E5-8854-BC17454B7D10}" type="slidenum">
              <a:rPr lang="es-AR" smtClean="0"/>
              <a:pPr/>
              <a:t>4</a:t>
            </a:fld>
            <a:endParaRPr lang="es-AR"/>
          </a:p>
        </p:txBody>
      </p:sp>
    </p:spTree>
    <p:extLst>
      <p:ext uri="{BB962C8B-B14F-4D97-AF65-F5344CB8AC3E}">
        <p14:creationId xmlns:p14="http://schemas.microsoft.com/office/powerpoint/2010/main" val="10592159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n-U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a:p>
        </p:txBody>
      </p:sp>
      <p:sp>
        <p:nvSpPr>
          <p:cNvPr id="4" name="3 Marcador de fecha"/>
          <p:cNvSpPr>
            <a:spLocks noGrp="1"/>
          </p:cNvSpPr>
          <p:nvPr>
            <p:ph type="dt" sz="half" idx="10"/>
          </p:nvPr>
        </p:nvSpPr>
        <p:spPr/>
        <p:txBody>
          <a:bodyPr/>
          <a:lstStyle/>
          <a:p>
            <a:fld id="{CE1A4E2D-B3F5-44FC-ABC0-1BBB15BA85FC}" type="datetimeFigureOut">
              <a:rPr lang="en-US" smtClean="0"/>
              <a:pPr/>
              <a:t>21/10/15</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DFFE2CDD-B675-4534-BAF7-D448D9704163}"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10"/>
          </p:nvPr>
        </p:nvSpPr>
        <p:spPr/>
        <p:txBody>
          <a:bodyPr/>
          <a:lstStyle/>
          <a:p>
            <a:fld id="{CE1A4E2D-B3F5-44FC-ABC0-1BBB15BA85FC}" type="datetimeFigureOut">
              <a:rPr lang="en-US" smtClean="0"/>
              <a:pPr/>
              <a:t>21/10/15</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DFFE2CDD-B675-4534-BAF7-D448D9704163}"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CE1A4E2D-B3F5-44FC-ABC0-1BBB15BA85FC}" type="datetimeFigureOut">
              <a:rPr lang="en-US" smtClean="0"/>
              <a:pPr/>
              <a:t>21/10/15</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DFFE2CDD-B675-4534-BAF7-D448D9704163}"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fecha"/>
          <p:cNvSpPr>
            <a:spLocks noGrp="1"/>
          </p:cNvSpPr>
          <p:nvPr>
            <p:ph type="dt" sz="half" idx="10"/>
          </p:nvPr>
        </p:nvSpPr>
        <p:spPr/>
        <p:txBody>
          <a:bodyPr/>
          <a:lstStyle/>
          <a:p>
            <a:fld id="{CE1A4E2D-B3F5-44FC-ABC0-1BBB15BA85FC}" type="datetimeFigureOut">
              <a:rPr lang="en-US" smtClean="0"/>
              <a:pPr/>
              <a:t>21/10/15</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DFFE2CDD-B675-4534-BAF7-D448D9704163}"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6 Marcador de fecha"/>
          <p:cNvSpPr>
            <a:spLocks noGrp="1"/>
          </p:cNvSpPr>
          <p:nvPr>
            <p:ph type="dt" sz="half" idx="10"/>
          </p:nvPr>
        </p:nvSpPr>
        <p:spPr/>
        <p:txBody>
          <a:bodyPr/>
          <a:lstStyle/>
          <a:p>
            <a:fld id="{CE1A4E2D-B3F5-44FC-ABC0-1BBB15BA85FC}" type="datetimeFigureOut">
              <a:rPr lang="en-US" smtClean="0"/>
              <a:pPr/>
              <a:t>21/10/15</a:t>
            </a:fld>
            <a:endParaRPr lang="en-US"/>
          </a:p>
        </p:txBody>
      </p:sp>
      <p:sp>
        <p:nvSpPr>
          <p:cNvPr id="8" name="7 Marcador de pie de página"/>
          <p:cNvSpPr>
            <a:spLocks noGrp="1"/>
          </p:cNvSpPr>
          <p:nvPr>
            <p:ph type="ftr" sz="quarter" idx="11"/>
          </p:nvPr>
        </p:nvSpPr>
        <p:spPr/>
        <p:txBody>
          <a:bodyPr/>
          <a:lstStyle/>
          <a:p>
            <a:endParaRPr lang="en-US"/>
          </a:p>
        </p:txBody>
      </p:sp>
      <p:sp>
        <p:nvSpPr>
          <p:cNvPr id="9" name="8 Marcador de número de diapositiva"/>
          <p:cNvSpPr>
            <a:spLocks noGrp="1"/>
          </p:cNvSpPr>
          <p:nvPr>
            <p:ph type="sldNum" sz="quarter" idx="12"/>
          </p:nvPr>
        </p:nvSpPr>
        <p:spPr/>
        <p:txBody>
          <a:bodyPr/>
          <a:lstStyle/>
          <a:p>
            <a:fld id="{DFFE2CDD-B675-4534-BAF7-D448D9704163}"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fecha"/>
          <p:cNvSpPr>
            <a:spLocks noGrp="1"/>
          </p:cNvSpPr>
          <p:nvPr>
            <p:ph type="dt" sz="half" idx="10"/>
          </p:nvPr>
        </p:nvSpPr>
        <p:spPr/>
        <p:txBody>
          <a:bodyPr/>
          <a:lstStyle/>
          <a:p>
            <a:fld id="{CE1A4E2D-B3F5-44FC-ABC0-1BBB15BA85FC}" type="datetimeFigureOut">
              <a:rPr lang="en-US" smtClean="0"/>
              <a:pPr/>
              <a:t>21/10/15</a:t>
            </a:fld>
            <a:endParaRPr lang="en-US"/>
          </a:p>
        </p:txBody>
      </p:sp>
      <p:sp>
        <p:nvSpPr>
          <p:cNvPr id="4" name="3 Marcador de pie de página"/>
          <p:cNvSpPr>
            <a:spLocks noGrp="1"/>
          </p:cNvSpPr>
          <p:nvPr>
            <p:ph type="ftr" sz="quarter" idx="11"/>
          </p:nvPr>
        </p:nvSpPr>
        <p:spPr/>
        <p:txBody>
          <a:bodyPr/>
          <a:lstStyle/>
          <a:p>
            <a:endParaRPr lang="en-US"/>
          </a:p>
        </p:txBody>
      </p:sp>
      <p:sp>
        <p:nvSpPr>
          <p:cNvPr id="5" name="4 Marcador de número de diapositiva"/>
          <p:cNvSpPr>
            <a:spLocks noGrp="1"/>
          </p:cNvSpPr>
          <p:nvPr>
            <p:ph type="sldNum" sz="quarter" idx="12"/>
          </p:nvPr>
        </p:nvSpPr>
        <p:spPr/>
        <p:txBody>
          <a:bodyPr/>
          <a:lstStyle/>
          <a:p>
            <a:fld id="{DFFE2CDD-B675-4534-BAF7-D448D9704163}"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E1A4E2D-B3F5-44FC-ABC0-1BBB15BA85FC}" type="datetimeFigureOut">
              <a:rPr lang="en-US" smtClean="0"/>
              <a:pPr/>
              <a:t>21/10/15</a:t>
            </a:fld>
            <a:endParaRPr lang="en-US"/>
          </a:p>
        </p:txBody>
      </p:sp>
      <p:sp>
        <p:nvSpPr>
          <p:cNvPr id="3" name="2 Marcador de pie de página"/>
          <p:cNvSpPr>
            <a:spLocks noGrp="1"/>
          </p:cNvSpPr>
          <p:nvPr>
            <p:ph type="ftr" sz="quarter" idx="11"/>
          </p:nvPr>
        </p:nvSpPr>
        <p:spPr/>
        <p:txBody>
          <a:bodyPr/>
          <a:lstStyle/>
          <a:p>
            <a:endParaRPr lang="en-US"/>
          </a:p>
        </p:txBody>
      </p:sp>
      <p:sp>
        <p:nvSpPr>
          <p:cNvPr id="4" name="3 Marcador de número de diapositiva"/>
          <p:cNvSpPr>
            <a:spLocks noGrp="1"/>
          </p:cNvSpPr>
          <p:nvPr>
            <p:ph type="sldNum" sz="quarter" idx="12"/>
          </p:nvPr>
        </p:nvSpPr>
        <p:spPr/>
        <p:txBody>
          <a:bodyPr/>
          <a:lstStyle/>
          <a:p>
            <a:fld id="{DFFE2CDD-B675-4534-BAF7-D448D9704163}"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n-U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CE1A4E2D-B3F5-44FC-ABC0-1BBB15BA85FC}" type="datetimeFigureOut">
              <a:rPr lang="en-US" smtClean="0"/>
              <a:pPr/>
              <a:t>21/10/15</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DFFE2CDD-B675-4534-BAF7-D448D9704163}"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n-U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CE1A4E2D-B3F5-44FC-ABC0-1BBB15BA85FC}" type="datetimeFigureOut">
              <a:rPr lang="en-US" smtClean="0"/>
              <a:pPr/>
              <a:t>21/10/15</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DFFE2CDD-B675-4534-BAF7-D448D9704163}"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10"/>
          </p:nvPr>
        </p:nvSpPr>
        <p:spPr/>
        <p:txBody>
          <a:bodyPr/>
          <a:lstStyle/>
          <a:p>
            <a:fld id="{CE1A4E2D-B3F5-44FC-ABC0-1BBB15BA85FC}" type="datetimeFigureOut">
              <a:rPr lang="en-US" smtClean="0"/>
              <a:pPr/>
              <a:t>21/10/15</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DFFE2CDD-B675-4534-BAF7-D448D9704163}"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10"/>
          </p:nvPr>
        </p:nvSpPr>
        <p:spPr/>
        <p:txBody>
          <a:bodyPr/>
          <a:lstStyle/>
          <a:p>
            <a:fld id="{CE1A4E2D-B3F5-44FC-ABC0-1BBB15BA85FC}" type="datetimeFigureOut">
              <a:rPr lang="en-US" smtClean="0"/>
              <a:pPr/>
              <a:t>21/10/15</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DFFE2CDD-B675-4534-BAF7-D448D9704163}"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60000"/>
                <a:lumOff val="40000"/>
              </a:schemeClr>
            </a:gs>
            <a:gs pos="25000">
              <a:srgbClr val="FF6633"/>
            </a:gs>
            <a:gs pos="50000">
              <a:srgbClr val="FFFF00"/>
            </a:gs>
            <a:gs pos="75000">
              <a:srgbClr val="01A78F"/>
            </a:gs>
            <a:gs pos="100000">
              <a:srgbClr val="3366FF"/>
            </a:gs>
          </a:gsLst>
          <a:lin ang="5400000" scaled="0"/>
          <a:tileRect/>
        </a:grad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1A4E2D-B3F5-44FC-ABC0-1BBB15BA85FC}" type="datetimeFigureOut">
              <a:rPr lang="en-US" smtClean="0"/>
              <a:pPr/>
              <a:t>21/10/15</a:t>
            </a:fld>
            <a:endParaRPr lang="en-U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FE2CDD-B675-4534-BAF7-D448D9704163}"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1.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8.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2.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3.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4.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5.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9.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jpe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2.jpe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AR" b="1" dirty="0" smtClean="0"/>
              <a:t>CONGRESO DE </a:t>
            </a:r>
            <a:r>
              <a:rPr lang="es-AR" b="1" dirty="0" smtClean="0"/>
              <a:t>TEOLOG</a:t>
            </a:r>
            <a:r>
              <a:rPr lang="es-AR" b="1" dirty="0" smtClean="0"/>
              <a:t>Í</a:t>
            </a:r>
            <a:r>
              <a:rPr lang="es-AR" b="1" dirty="0" smtClean="0"/>
              <a:t>A</a:t>
            </a:r>
            <a:r>
              <a:rPr lang="es-AR" b="1" dirty="0" smtClean="0"/>
              <a:t/>
            </a:r>
            <a:br>
              <a:rPr lang="es-AR" b="1" dirty="0" smtClean="0"/>
            </a:br>
            <a:r>
              <a:rPr lang="es-AR" b="1" dirty="0" smtClean="0"/>
              <a:t>26 AL  30 DE OCTUBRE 2015</a:t>
            </a:r>
            <a:endParaRPr lang="en-US" b="1" dirty="0"/>
          </a:p>
        </p:txBody>
      </p:sp>
      <p:sp>
        <p:nvSpPr>
          <p:cNvPr id="4" name="Subtítulo 3"/>
          <p:cNvSpPr>
            <a:spLocks noGrp="1"/>
          </p:cNvSpPr>
          <p:nvPr>
            <p:ph type="subTitle" idx="1"/>
          </p:nvPr>
        </p:nvSpPr>
        <p:spPr/>
        <p:txBody>
          <a:bodyPr/>
          <a:lstStyle/>
          <a:p>
            <a:endParaRPr lang="es-ES"/>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71604" y="1643050"/>
            <a:ext cx="8229600" cy="4525963"/>
          </a:xfrm>
        </p:spPr>
        <p:txBody>
          <a:bodyPr/>
          <a:lstStyle/>
          <a:p>
            <a:pPr>
              <a:buNone/>
            </a:pPr>
            <a:r>
              <a:rPr lang="es-AR" b="1" dirty="0" smtClean="0"/>
              <a:t>EL ESPÍRITU SANTO </a:t>
            </a:r>
          </a:p>
          <a:p>
            <a:pPr>
              <a:buNone/>
            </a:pPr>
            <a:r>
              <a:rPr lang="es-AR" b="1" dirty="0" smtClean="0"/>
              <a:t>ACOMPAÑA A SU PUEBLO </a:t>
            </a:r>
          </a:p>
          <a:p>
            <a:pPr>
              <a:buNone/>
            </a:pPr>
            <a:r>
              <a:rPr lang="es-AR" b="1" dirty="0" smtClean="0"/>
              <a:t>PARA HACER CRECER EL REINO </a:t>
            </a:r>
            <a:endParaRPr lang="es-AR" b="1" dirty="0"/>
          </a:p>
        </p:txBody>
      </p:sp>
      <p:sp>
        <p:nvSpPr>
          <p:cNvPr id="4" name="Title 3"/>
          <p:cNvSpPr>
            <a:spLocks noGrp="1"/>
          </p:cNvSpPr>
          <p:nvPr>
            <p:ph type="title"/>
          </p:nvPr>
        </p:nvSpPr>
        <p:spPr/>
        <p:txBody>
          <a:bodyPr/>
          <a:lstStyle/>
          <a:p>
            <a:endParaRPr lang="en-US"/>
          </a:p>
        </p:txBody>
      </p:sp>
    </p:spTree>
    <p:extLst>
      <p:ext uri="{BB962C8B-B14F-4D97-AF65-F5344CB8AC3E}">
        <p14:creationId xmlns:p14="http://schemas.microsoft.com/office/powerpoint/2010/main" val="225987896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1" name="Picture 3"/>
          <p:cNvPicPr>
            <a:picLocks noChangeAspect="1" noChangeArrowheads="1"/>
          </p:cNvPicPr>
          <p:nvPr/>
        </p:nvPicPr>
        <p:blipFill>
          <a:blip r:embed="rId2"/>
          <a:srcRect/>
          <a:stretch>
            <a:fillRect/>
          </a:stretch>
        </p:blipFill>
        <p:spPr bwMode="auto">
          <a:xfrm>
            <a:off x="1259632" y="2564"/>
            <a:ext cx="6500826" cy="6887092"/>
          </a:xfrm>
          <a:prstGeom prst="rect">
            <a:avLst/>
          </a:prstGeom>
          <a:noFill/>
          <a:ln w="9525">
            <a:noFill/>
            <a:miter lim="800000"/>
            <a:headEnd/>
            <a:tailEnd/>
          </a:ln>
          <a:effectLst/>
        </p:spPr>
      </p:pic>
    </p:spTree>
    <p:extLst>
      <p:ext uri="{BB962C8B-B14F-4D97-AF65-F5344CB8AC3E}">
        <p14:creationId xmlns:p14="http://schemas.microsoft.com/office/powerpoint/2010/main" val="299498333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nodeType="clickEffect">
                                  <p:stCondLst>
                                    <p:cond delay="0"/>
                                  </p:stCondLst>
                                  <p:childTnLst>
                                    <p:set>
                                      <p:cBhvr>
                                        <p:cTn id="6" dur="1" fill="hold">
                                          <p:stCondLst>
                                            <p:cond delay="0"/>
                                          </p:stCondLst>
                                        </p:cTn>
                                        <p:tgtEl>
                                          <p:spTgt spid="73731"/>
                                        </p:tgtEl>
                                        <p:attrNameLst>
                                          <p:attrName>style.visibility</p:attrName>
                                        </p:attrNameLst>
                                      </p:cBhvr>
                                      <p:to>
                                        <p:strVal val="visible"/>
                                      </p:to>
                                    </p:set>
                                    <p:animEffect transition="in" filter="wheel(8)">
                                      <p:cBhvr>
                                        <p:cTn id="7" dur="2000"/>
                                        <p:tgtEl>
                                          <p:spTgt spid="737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539552" y="404664"/>
            <a:ext cx="8136904" cy="1569660"/>
          </a:xfrm>
          <a:prstGeom prst="rect">
            <a:avLst/>
          </a:prstGeom>
          <a:noFill/>
        </p:spPr>
        <p:txBody>
          <a:bodyPr wrap="square" rtlCol="0">
            <a:spAutoFit/>
          </a:bodyPr>
          <a:lstStyle/>
          <a:p>
            <a:r>
              <a:rPr lang="es-AR" sz="2800" b="1" dirty="0" smtClean="0"/>
              <a:t>JUEVES  29 DE OCTUBRE</a:t>
            </a:r>
          </a:p>
          <a:p>
            <a:endParaRPr lang="en-US" sz="2800" b="1" dirty="0" smtClean="0"/>
          </a:p>
          <a:p>
            <a:pPr algn="ctr"/>
            <a:r>
              <a:rPr lang="es-AR" sz="4000" b="1" dirty="0" smtClean="0"/>
              <a:t>ORACIÓN CUARTO  DÍA</a:t>
            </a:r>
          </a:p>
        </p:txBody>
      </p:sp>
      <p:sp>
        <p:nvSpPr>
          <p:cNvPr id="5" name="4 CuadroTexto"/>
          <p:cNvSpPr txBox="1"/>
          <p:nvPr/>
        </p:nvSpPr>
        <p:spPr>
          <a:xfrm>
            <a:off x="251520" y="2543413"/>
            <a:ext cx="8712968" cy="3477875"/>
          </a:xfrm>
          <a:prstGeom prst="rect">
            <a:avLst/>
          </a:prstGeom>
          <a:noFill/>
        </p:spPr>
        <p:txBody>
          <a:bodyPr wrap="square" rtlCol="0">
            <a:spAutoFit/>
          </a:bodyPr>
          <a:lstStyle/>
          <a:p>
            <a:r>
              <a:rPr lang="es-AR" sz="4400" b="1" dirty="0" smtClean="0"/>
              <a:t>Hoy nos convoca  el Espíritu para escuchar el clamor que brota de millones de niños, niñas y jóvenes de nuestra América sufrida y esperanzada</a:t>
            </a:r>
            <a:endParaRPr lang="en-US" sz="4400" b="1" dirty="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539552" y="1401738"/>
            <a:ext cx="8280920" cy="3539430"/>
          </a:xfrm>
          <a:prstGeom prst="rect">
            <a:avLst/>
          </a:prstGeom>
        </p:spPr>
        <p:txBody>
          <a:bodyPr wrap="square">
            <a:spAutoFit/>
          </a:bodyPr>
          <a:lstStyle/>
          <a:p>
            <a:r>
              <a:rPr lang="es-AR" sz="4000" b="1" dirty="0" smtClean="0"/>
              <a:t>La </a:t>
            </a:r>
            <a:r>
              <a:rPr lang="es-AR" sz="4000" b="1" dirty="0"/>
              <a:t>población de América latina crece como ninguna </a:t>
            </a:r>
            <a:r>
              <a:rPr lang="es-AR" sz="4000" b="1" dirty="0" smtClean="0"/>
              <a:t>otra. Actualmente somos 700 millones </a:t>
            </a:r>
            <a:r>
              <a:rPr lang="es-AR" sz="4000" b="1" dirty="0"/>
              <a:t>de latinoamericanos, y la mitad </a:t>
            </a:r>
            <a:r>
              <a:rPr lang="es-AR" sz="4000" b="1" dirty="0" smtClean="0"/>
              <a:t>tiene </a:t>
            </a:r>
            <a:r>
              <a:rPr lang="es-AR" sz="4000" b="1" dirty="0"/>
              <a:t>menos de quince años de </a:t>
            </a:r>
            <a:r>
              <a:rPr lang="es-AR" sz="4000" b="1" dirty="0" smtClean="0"/>
              <a:t>edad</a:t>
            </a:r>
            <a:r>
              <a:rPr lang="es-AR" sz="4000" b="1" i="1" dirty="0" smtClean="0"/>
              <a:t>.</a:t>
            </a:r>
          </a:p>
          <a:p>
            <a:endParaRPr lang="es-AR" sz="2400" b="1" i="1" dirty="0"/>
          </a:p>
        </p:txBody>
      </p:sp>
    </p:spTree>
    <p:extLst>
      <p:ext uri="{BB962C8B-B14F-4D97-AF65-F5344CB8AC3E}">
        <p14:creationId xmlns:p14="http://schemas.microsoft.com/office/powerpoint/2010/main" val="420268785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www.ilo.org/wcmsp5/groups/public/---dgreports/---dcomm/documents/image/wcms_232986.jpg"/>
          <p:cNvPicPr>
            <a:picLocks noChangeAspect="1" noChangeArrowheads="1"/>
          </p:cNvPicPr>
          <p:nvPr/>
        </p:nvPicPr>
        <p:blipFill>
          <a:blip r:embed="rId2"/>
          <a:srcRect/>
          <a:stretch>
            <a:fillRect/>
          </a:stretch>
        </p:blipFill>
        <p:spPr bwMode="auto">
          <a:xfrm>
            <a:off x="1042" y="0"/>
            <a:ext cx="9639386" cy="6858000"/>
          </a:xfrm>
          <a:prstGeom prst="rect">
            <a:avLst/>
          </a:prstGeom>
          <a:noFill/>
        </p:spPr>
      </p:pic>
    </p:spTree>
    <p:extLst>
      <p:ext uri="{BB962C8B-B14F-4D97-AF65-F5344CB8AC3E}">
        <p14:creationId xmlns:p14="http://schemas.microsoft.com/office/powerpoint/2010/main" val="301597515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70658"/>
                                        </p:tgtEl>
                                        <p:attrNameLst>
                                          <p:attrName>style.visibility</p:attrName>
                                        </p:attrNameLst>
                                      </p:cBhvr>
                                      <p:to>
                                        <p:strVal val="visible"/>
                                      </p:to>
                                    </p:set>
                                    <p:animEffect transition="in" filter="box(out)">
                                      <p:cBhvr>
                                        <p:cTn id="7" dur="1000"/>
                                        <p:tgtEl>
                                          <p:spTgt spid="706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332656"/>
            <a:ext cx="8229600" cy="6525344"/>
          </a:xfrm>
        </p:spPr>
        <p:txBody>
          <a:bodyPr>
            <a:normAutofit/>
          </a:bodyPr>
          <a:lstStyle/>
          <a:p>
            <a:pPr marL="0" indent="0">
              <a:buNone/>
            </a:pPr>
            <a:r>
              <a:rPr lang="es-AR" sz="4400" b="1" dirty="0" smtClean="0"/>
              <a:t>Nos decía  Eduardo Galeano: </a:t>
            </a:r>
          </a:p>
          <a:p>
            <a:r>
              <a:rPr lang="es-ES" sz="4400" b="1" dirty="0" smtClean="0"/>
              <a:t>«</a:t>
            </a:r>
            <a:r>
              <a:rPr lang="es-ES" sz="4400" b="1" dirty="0"/>
              <a:t>El sistema no ha previsto esta pequeña molestia: lo que sobra es gente. </a:t>
            </a:r>
            <a:endParaRPr lang="es-ES" sz="4400" b="1" dirty="0" smtClean="0"/>
          </a:p>
          <a:p>
            <a:r>
              <a:rPr lang="es-ES" sz="4400" b="1" dirty="0" smtClean="0"/>
              <a:t>Y </a:t>
            </a:r>
            <a:r>
              <a:rPr lang="es-ES" sz="4400" b="1" dirty="0"/>
              <a:t>la gente se reproduce</a:t>
            </a:r>
            <a:r>
              <a:rPr lang="es-ES" sz="4200" b="1" dirty="0"/>
              <a:t>. </a:t>
            </a:r>
          </a:p>
          <a:p>
            <a:endParaRPr lang="es-ES" sz="4200" b="1" dirty="0"/>
          </a:p>
          <a:p>
            <a:endParaRPr lang="es-ES" sz="4200" b="1" dirty="0"/>
          </a:p>
          <a:p>
            <a:endParaRPr lang="es-AR" dirty="0"/>
          </a:p>
        </p:txBody>
      </p:sp>
      <p:sp>
        <p:nvSpPr>
          <p:cNvPr id="69636" name="AutoShape 4" descr="Resultado de imagen para multitud niñ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9638" name="AutoShape 6" descr="Resultado de imagen para multitud niñ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420868024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AutoShape 4" descr="Resultado de imagen para multitud niñ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9638" name="AutoShape 6" descr="Resultado de imagen para multitud niñ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9639" name="Picture 7"/>
          <p:cNvPicPr>
            <a:picLocks noChangeAspect="1" noChangeArrowheads="1"/>
          </p:cNvPicPr>
          <p:nvPr/>
        </p:nvPicPr>
        <p:blipFill>
          <a:blip r:embed="rId2"/>
          <a:srcRect/>
          <a:stretch>
            <a:fillRect/>
          </a:stretch>
        </p:blipFill>
        <p:spPr bwMode="auto">
          <a:xfrm>
            <a:off x="15776" y="-19397"/>
            <a:ext cx="9176252" cy="3786190"/>
          </a:xfrm>
          <a:prstGeom prst="rect">
            <a:avLst/>
          </a:prstGeom>
          <a:noFill/>
          <a:ln w="9525">
            <a:noFill/>
            <a:miter lim="800000"/>
            <a:headEnd/>
            <a:tailEnd/>
          </a:ln>
          <a:effectLst/>
        </p:spPr>
      </p:pic>
      <p:pic>
        <p:nvPicPr>
          <p:cNvPr id="69641" name="Picture 9"/>
          <p:cNvPicPr>
            <a:picLocks noChangeAspect="1" noChangeArrowheads="1"/>
          </p:cNvPicPr>
          <p:nvPr/>
        </p:nvPicPr>
        <p:blipFill>
          <a:blip r:embed="rId2"/>
          <a:srcRect/>
          <a:stretch>
            <a:fillRect/>
          </a:stretch>
        </p:blipFill>
        <p:spPr bwMode="auto">
          <a:xfrm>
            <a:off x="0" y="1600333"/>
            <a:ext cx="9144000" cy="3772883"/>
          </a:xfrm>
          <a:prstGeom prst="rect">
            <a:avLst/>
          </a:prstGeom>
          <a:noFill/>
          <a:ln w="9525">
            <a:noFill/>
            <a:miter lim="800000"/>
            <a:headEnd/>
            <a:tailEnd/>
          </a:ln>
          <a:effectLst/>
        </p:spPr>
      </p:pic>
      <p:pic>
        <p:nvPicPr>
          <p:cNvPr id="69640" name="Picture 8"/>
          <p:cNvPicPr>
            <a:picLocks noChangeAspect="1" noChangeArrowheads="1"/>
          </p:cNvPicPr>
          <p:nvPr/>
        </p:nvPicPr>
        <p:blipFill>
          <a:blip r:embed="rId2"/>
          <a:srcRect/>
          <a:stretch>
            <a:fillRect/>
          </a:stretch>
        </p:blipFill>
        <p:spPr bwMode="auto">
          <a:xfrm>
            <a:off x="0" y="3857628"/>
            <a:ext cx="9349448" cy="3857652"/>
          </a:xfrm>
          <a:prstGeom prst="rect">
            <a:avLst/>
          </a:prstGeom>
          <a:noFill/>
          <a:ln w="9525">
            <a:noFill/>
            <a:miter lim="800000"/>
            <a:headEnd/>
            <a:tailEnd/>
          </a:ln>
          <a:effectLst/>
        </p:spPr>
      </p:pic>
    </p:spTree>
    <p:extLst>
      <p:ext uri="{BB962C8B-B14F-4D97-AF65-F5344CB8AC3E}">
        <p14:creationId xmlns:p14="http://schemas.microsoft.com/office/powerpoint/2010/main" val="203595226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9639"/>
                                        </p:tgtEl>
                                        <p:attrNameLst>
                                          <p:attrName>style.visibility</p:attrName>
                                        </p:attrNameLst>
                                      </p:cBhvr>
                                      <p:to>
                                        <p:strVal val="visible"/>
                                      </p:to>
                                    </p:set>
                                    <p:anim calcmode="lin" valueType="num">
                                      <p:cBhvr additive="base">
                                        <p:cTn id="7" dur="500" fill="hold"/>
                                        <p:tgtEl>
                                          <p:spTgt spid="69639"/>
                                        </p:tgtEl>
                                        <p:attrNameLst>
                                          <p:attrName>ppt_x</p:attrName>
                                        </p:attrNameLst>
                                      </p:cBhvr>
                                      <p:tavLst>
                                        <p:tav tm="0">
                                          <p:val>
                                            <p:strVal val="#ppt_x"/>
                                          </p:val>
                                        </p:tav>
                                        <p:tav tm="100000">
                                          <p:val>
                                            <p:strVal val="#ppt_x"/>
                                          </p:val>
                                        </p:tav>
                                      </p:tavLst>
                                    </p:anim>
                                    <p:anim calcmode="lin" valueType="num">
                                      <p:cBhvr additive="base">
                                        <p:cTn id="8" dur="500" fill="hold"/>
                                        <p:tgtEl>
                                          <p:spTgt spid="6963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9641"/>
                                        </p:tgtEl>
                                        <p:attrNameLst>
                                          <p:attrName>style.visibility</p:attrName>
                                        </p:attrNameLst>
                                      </p:cBhvr>
                                      <p:to>
                                        <p:strVal val="visible"/>
                                      </p:to>
                                    </p:set>
                                    <p:anim calcmode="lin" valueType="num">
                                      <p:cBhvr additive="base">
                                        <p:cTn id="13" dur="500" fill="hold"/>
                                        <p:tgtEl>
                                          <p:spTgt spid="69641"/>
                                        </p:tgtEl>
                                        <p:attrNameLst>
                                          <p:attrName>ppt_x</p:attrName>
                                        </p:attrNameLst>
                                      </p:cBhvr>
                                      <p:tavLst>
                                        <p:tav tm="0">
                                          <p:val>
                                            <p:strVal val="#ppt_x"/>
                                          </p:val>
                                        </p:tav>
                                        <p:tav tm="100000">
                                          <p:val>
                                            <p:strVal val="#ppt_x"/>
                                          </p:val>
                                        </p:tav>
                                      </p:tavLst>
                                    </p:anim>
                                    <p:anim calcmode="lin" valueType="num">
                                      <p:cBhvr additive="base">
                                        <p:cTn id="14" dur="500" fill="hold"/>
                                        <p:tgtEl>
                                          <p:spTgt spid="6964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9640"/>
                                        </p:tgtEl>
                                        <p:attrNameLst>
                                          <p:attrName>style.visibility</p:attrName>
                                        </p:attrNameLst>
                                      </p:cBhvr>
                                      <p:to>
                                        <p:strVal val="visible"/>
                                      </p:to>
                                    </p:set>
                                    <p:anim calcmode="lin" valueType="num">
                                      <p:cBhvr additive="base">
                                        <p:cTn id="19" dur="500" fill="hold"/>
                                        <p:tgtEl>
                                          <p:spTgt spid="69640"/>
                                        </p:tgtEl>
                                        <p:attrNameLst>
                                          <p:attrName>ppt_x</p:attrName>
                                        </p:attrNameLst>
                                      </p:cBhvr>
                                      <p:tavLst>
                                        <p:tav tm="0">
                                          <p:val>
                                            <p:strVal val="#ppt_x"/>
                                          </p:val>
                                        </p:tav>
                                        <p:tav tm="100000">
                                          <p:val>
                                            <p:strVal val="#ppt_x"/>
                                          </p:val>
                                        </p:tav>
                                      </p:tavLst>
                                    </p:anim>
                                    <p:anim calcmode="lin" valueType="num">
                                      <p:cBhvr additive="base">
                                        <p:cTn id="20" dur="500" fill="hold"/>
                                        <p:tgtEl>
                                          <p:spTgt spid="696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s-ES" sz="4400" b="1" dirty="0" smtClean="0"/>
              <a:t>Las misiones norteamericanas esterilizan masivamente mujeres y siembran píldoras, diafragmas, espirales, preservativos y almanaques marcados, pero cosechan niños</a:t>
            </a:r>
            <a:r>
              <a:rPr lang="es-ES" b="1" dirty="0" smtClean="0"/>
              <a:t>”</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http://www.apc-suramerica.net/wp-content/uploads/2011/09/esterilizaciones.jpg"/>
          <p:cNvPicPr>
            <a:picLocks noChangeAspect="1" noChangeArrowheads="1"/>
          </p:cNvPicPr>
          <p:nvPr/>
        </p:nvPicPr>
        <p:blipFill>
          <a:blip r:embed="rId2"/>
          <a:srcRect/>
          <a:stretch>
            <a:fillRect/>
          </a:stretch>
        </p:blipFill>
        <p:spPr bwMode="auto">
          <a:xfrm>
            <a:off x="0" y="-15974"/>
            <a:ext cx="9202138" cy="6858000"/>
          </a:xfrm>
          <a:prstGeom prst="rect">
            <a:avLst/>
          </a:prstGeom>
          <a:noFill/>
        </p:spPr>
      </p:pic>
    </p:spTree>
    <p:extLst>
      <p:ext uri="{BB962C8B-B14F-4D97-AF65-F5344CB8AC3E}">
        <p14:creationId xmlns:p14="http://schemas.microsoft.com/office/powerpoint/2010/main" val="25388003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89090"/>
                                        </p:tgtEl>
                                        <p:attrNameLst>
                                          <p:attrName>style.visibility</p:attrName>
                                        </p:attrNameLst>
                                      </p:cBhvr>
                                      <p:to>
                                        <p:strVal val="visible"/>
                                      </p:to>
                                    </p:set>
                                    <p:animEffect transition="in" filter="wheel(4)">
                                      <p:cBhvr>
                                        <p:cTn id="7" dur="2000"/>
                                        <p:tgtEl>
                                          <p:spTgt spid="890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467544" y="1320438"/>
            <a:ext cx="8136904" cy="3908762"/>
          </a:xfrm>
          <a:prstGeom prst="rect">
            <a:avLst/>
          </a:prstGeom>
        </p:spPr>
        <p:txBody>
          <a:bodyPr wrap="square">
            <a:spAutoFit/>
          </a:bodyPr>
          <a:lstStyle/>
          <a:p>
            <a:r>
              <a:rPr lang="es-ES" sz="3600" b="1" dirty="0" smtClean="0"/>
              <a:t>La suerte, si es que se puede hablar de suerte, no es igual para todos: </a:t>
            </a:r>
          </a:p>
          <a:p>
            <a:r>
              <a:rPr lang="es-AR" sz="3600" b="1" dirty="0" smtClean="0"/>
              <a:t>Según dónde le haya tocado nacer, en la abundancia o en la penuria, un niño es una chispa de mañana o una tarjeta magnética para cobrar un subsidio. </a:t>
            </a:r>
          </a:p>
          <a:p>
            <a:endParaRPr lang="es-AR" sz="3200" b="1" dirty="0" smtClean="0"/>
          </a:p>
        </p:txBody>
      </p:sp>
    </p:spTree>
    <p:extLst>
      <p:ext uri="{BB962C8B-B14F-4D97-AF65-F5344CB8AC3E}">
        <p14:creationId xmlns:p14="http://schemas.microsoft.com/office/powerpoint/2010/main" val="274397605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http://www.portafolio.co/sites/portafolio.co/files/imagecache/horizontal_articulo/ni%C3%B1os%20trabajando.jpg"/>
          <p:cNvPicPr>
            <a:picLocks noChangeAspect="1" noChangeArrowheads="1"/>
          </p:cNvPicPr>
          <p:nvPr/>
        </p:nvPicPr>
        <p:blipFill>
          <a:blip r:embed="rId2"/>
          <a:srcRect/>
          <a:stretch>
            <a:fillRect/>
          </a:stretch>
        </p:blipFill>
        <p:spPr bwMode="auto">
          <a:xfrm>
            <a:off x="0" y="0"/>
            <a:ext cx="9326880" cy="6858000"/>
          </a:xfrm>
          <a:prstGeom prst="rect">
            <a:avLst/>
          </a:prstGeom>
          <a:noFill/>
        </p:spPr>
      </p:pic>
    </p:spTree>
    <p:extLst>
      <p:ext uri="{BB962C8B-B14F-4D97-AF65-F5344CB8AC3E}">
        <p14:creationId xmlns:p14="http://schemas.microsoft.com/office/powerpoint/2010/main" val="40530224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nodeType="clickEffect">
                                  <p:stCondLst>
                                    <p:cond delay="0"/>
                                  </p:stCondLst>
                                  <p:childTnLst>
                                    <p:set>
                                      <p:cBhvr>
                                        <p:cTn id="6" dur="1" fill="hold">
                                          <p:stCondLst>
                                            <p:cond delay="0"/>
                                          </p:stCondLst>
                                        </p:cTn>
                                        <p:tgtEl>
                                          <p:spTgt spid="68610"/>
                                        </p:tgtEl>
                                        <p:attrNameLst>
                                          <p:attrName>style.visibility</p:attrName>
                                        </p:attrNameLst>
                                      </p:cBhvr>
                                      <p:to>
                                        <p:strVal val="visible"/>
                                      </p:to>
                                    </p:set>
                                    <p:animEffect transition="in" filter="blinds(vertical)">
                                      <p:cBhvr>
                                        <p:cTn id="7" dur="500"/>
                                        <p:tgtEl>
                                          <p:spTgt spid="686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Resultado de imagen para CLAMORES DE MIGRANTES"/>
          <p:cNvPicPr>
            <a:picLocks noChangeAspect="1" noChangeArrowheads="1"/>
          </p:cNvPicPr>
          <p:nvPr/>
        </p:nvPicPr>
        <p:blipFill>
          <a:blip r:embed="rId2"/>
          <a:srcRect/>
          <a:stretch>
            <a:fillRect/>
          </a:stretch>
        </p:blipFill>
        <p:spPr bwMode="auto">
          <a:xfrm>
            <a:off x="-4331" y="0"/>
            <a:ext cx="9184843" cy="6858000"/>
          </a:xfrm>
          <a:prstGeom prst="rect">
            <a:avLst/>
          </a:prstGeom>
          <a:noFill/>
        </p:spPr>
      </p:pic>
    </p:spTree>
    <p:extLst>
      <p:ext uri="{BB962C8B-B14F-4D97-AF65-F5344CB8AC3E}">
        <p14:creationId xmlns:p14="http://schemas.microsoft.com/office/powerpoint/2010/main" val="3040795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s-AR" sz="4400" b="1" dirty="0" smtClean="0"/>
              <a:t>Según nazca en el periferia  o en el ombligo de este mundo, el niño será ritual de bienvenida o fastidio de otro más, para los dominadores, que miran cómo sigue creciendo el ancho pie de la pirámide. </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Resultado de imagen para piramide social"/>
          <p:cNvPicPr>
            <a:picLocks noChangeAspect="1" noChangeArrowheads="1"/>
          </p:cNvPicPr>
          <p:nvPr/>
        </p:nvPicPr>
        <p:blipFill>
          <a:blip r:embed="rId2"/>
          <a:srcRect/>
          <a:stretch>
            <a:fillRect/>
          </a:stretch>
        </p:blipFill>
        <p:spPr bwMode="auto">
          <a:xfrm>
            <a:off x="19199" y="0"/>
            <a:ext cx="9479115" cy="6858000"/>
          </a:xfrm>
          <a:prstGeom prst="rect">
            <a:avLst/>
          </a:prstGeom>
          <a:noFill/>
        </p:spPr>
      </p:pic>
    </p:spTree>
    <p:extLst>
      <p:ext uri="{BB962C8B-B14F-4D97-AF65-F5344CB8AC3E}">
        <p14:creationId xmlns:p14="http://schemas.microsoft.com/office/powerpoint/2010/main" val="7076537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90114"/>
                                        </p:tgtEl>
                                        <p:attrNameLst>
                                          <p:attrName>style.visibility</p:attrName>
                                        </p:attrNameLst>
                                      </p:cBhvr>
                                      <p:to>
                                        <p:strVal val="visible"/>
                                      </p:to>
                                    </p:set>
                                    <p:animEffect transition="in" filter="box(out)">
                                      <p:cBhvr>
                                        <p:cTn id="7" dur="2000"/>
                                        <p:tgtEl>
                                          <p:spTgt spid="90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46856" y="2564904"/>
            <a:ext cx="8229600" cy="1143000"/>
          </a:xfrm>
        </p:spPr>
        <p:txBody>
          <a:bodyPr>
            <a:normAutofit fontScale="90000"/>
          </a:bodyPr>
          <a:lstStyle/>
          <a:p>
            <a:r>
              <a:rPr lang="es-AR" b="1" i="1" dirty="0" smtClean="0"/>
              <a:t>A esta hora exactamente hay un niño en la calle…</a:t>
            </a:r>
            <a:endParaRPr lang="es-AR" b="1" i="1" dirty="0"/>
          </a:p>
        </p:txBody>
      </p:sp>
    </p:spTree>
    <p:extLst>
      <p:ext uri="{BB962C8B-B14F-4D97-AF65-F5344CB8AC3E}">
        <p14:creationId xmlns:p14="http://schemas.microsoft.com/office/powerpoint/2010/main" val="231477313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cd1.eju.tv/wp-content/uploads/2012/05/NI%C3%91O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67338" cy="6875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659308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endParaRPr lang="es-AR"/>
          </a:p>
        </p:txBody>
      </p:sp>
      <p:pic>
        <p:nvPicPr>
          <p:cNvPr id="14340" name="Picture 4" descr="http://www.dw.com/image/0,,17782771_303,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06176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092257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endParaRPr lang="es-AR"/>
          </a:p>
        </p:txBody>
      </p:sp>
      <p:pic>
        <p:nvPicPr>
          <p:cNvPr id="8194" name="Picture 2" descr="http://2.bp.blogspot.com/-iYCVdoyu02c/T6KojD4bTPI/AAAAAAAAABA/B7rnmTKbTeM/s1600/nino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02" y="-25501"/>
            <a:ext cx="9178001" cy="6883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677393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91138" name="Picture 2" descr="Resultado de imagen para multitud de niños pobres"/>
          <p:cNvPicPr>
            <a:picLocks noChangeAspect="1" noChangeArrowheads="1"/>
          </p:cNvPicPr>
          <p:nvPr/>
        </p:nvPicPr>
        <p:blipFill>
          <a:blip r:embed="rId2"/>
          <a:srcRect/>
          <a:stretch>
            <a:fillRect/>
          </a:stretch>
        </p:blipFill>
        <p:spPr bwMode="auto">
          <a:xfrm>
            <a:off x="-1" y="0"/>
            <a:ext cx="9027363" cy="6858000"/>
          </a:xfrm>
          <a:prstGeom prst="rect">
            <a:avLst/>
          </a:prstGeom>
          <a:noFill/>
        </p:spPr>
      </p:pic>
    </p:spTree>
    <p:extLst>
      <p:ext uri="{BB962C8B-B14F-4D97-AF65-F5344CB8AC3E}">
        <p14:creationId xmlns:p14="http://schemas.microsoft.com/office/powerpoint/2010/main" val="147773767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endParaRPr lang="es-AR"/>
          </a:p>
        </p:txBody>
      </p:sp>
      <p:pic>
        <p:nvPicPr>
          <p:cNvPr id="15362" name="Picture 2" descr="http://www.losangelespress.org/wp-content/uploads/afgana-torturada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2990"/>
            <a:ext cx="9144000" cy="71062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241510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endParaRPr lang="es-AR"/>
          </a:p>
        </p:txBody>
      </p:sp>
      <p:pic>
        <p:nvPicPr>
          <p:cNvPr id="3074" name="Picture 2" descr="http://letra.digital/wp-content/uploads/2015/02/ni%C3%B1os-en-ries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71" y="0"/>
            <a:ext cx="963573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31724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endParaRPr lang="es-AR"/>
          </a:p>
        </p:txBody>
      </p:sp>
      <p:pic>
        <p:nvPicPr>
          <p:cNvPr id="4098" name="Picture 2" descr="http://mexico.cnn.com/media/2011/01/17/bebe-smoke-tobacco-tabaco-fumar-cigarro-nino-second-hand-smoker-passiv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25857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4932413"/>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4" descr="http://www.andes.info.ec/sites/default/files/styles/large/public/field/image/ninos_pobres.jpg?itok=DsucvnB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678"/>
            <a:ext cx="9545595" cy="687667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endParaRPr lang="es-AR"/>
          </a:p>
        </p:txBody>
      </p:sp>
      <p:pic>
        <p:nvPicPr>
          <p:cNvPr id="17410" name="Picture 2" descr="http://agapeorgmx.com/wp-content/uploads/2013/11/aa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406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2612928"/>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endParaRPr lang="es-AR"/>
          </a:p>
        </p:txBody>
      </p:sp>
      <p:pic>
        <p:nvPicPr>
          <p:cNvPr id="16386" name="Picture 2" descr="http://2.bp.blogspot.com/_qRvud3DFACE/S7lEKAkyPAI/AAAAAAAAACM/mGOMNPpOgyY/s320/Explotacion-Infanti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526" y="908720"/>
            <a:ext cx="9345038" cy="5256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6692961"/>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endParaRPr lang="es-AR"/>
          </a:p>
        </p:txBody>
      </p:sp>
      <p:pic>
        <p:nvPicPr>
          <p:cNvPr id="18434" name="Picture 2" descr="https://encrypted-tbn1.gstatic.com/images?q=tbn:ANd9GcQgHL1DUpRmnbwpUdw1QPUEzZdTkxZfCfnlKBxqa6EiHYMndYF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26" y="-101375"/>
            <a:ext cx="9170726" cy="713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1162430"/>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endParaRPr lang="es-AR"/>
          </a:p>
        </p:txBody>
      </p:sp>
      <p:pic>
        <p:nvPicPr>
          <p:cNvPr id="52226" name="Picture 2" descr="https://conurbanonoticias.files.wordpress.com/2011/03/no_prostitucion_infantil.jpg"/>
          <p:cNvPicPr>
            <a:picLocks noChangeAspect="1" noChangeArrowheads="1"/>
          </p:cNvPicPr>
          <p:nvPr/>
        </p:nvPicPr>
        <p:blipFill>
          <a:blip r:embed="rId2"/>
          <a:srcRect/>
          <a:stretch>
            <a:fillRect/>
          </a:stretch>
        </p:blipFill>
        <p:spPr bwMode="auto">
          <a:xfrm>
            <a:off x="-3547" y="0"/>
            <a:ext cx="9545233" cy="6858000"/>
          </a:xfrm>
          <a:prstGeom prst="rect">
            <a:avLst/>
          </a:prstGeom>
          <a:noFill/>
        </p:spPr>
      </p:pic>
    </p:spTree>
    <p:extLst>
      <p:ext uri="{BB962C8B-B14F-4D97-AF65-F5344CB8AC3E}">
        <p14:creationId xmlns:p14="http://schemas.microsoft.com/office/powerpoint/2010/main" val="28083064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52226"/>
                                        </p:tgtEl>
                                        <p:attrNameLst>
                                          <p:attrName>style.visibility</p:attrName>
                                        </p:attrNameLst>
                                      </p:cBhvr>
                                      <p:to>
                                        <p:strVal val="visible"/>
                                      </p:to>
                                    </p:set>
                                    <p:animEffect transition="in" filter="box(out)">
                                      <p:cBhvr>
                                        <p:cTn id="7" dur="1000"/>
                                        <p:tgtEl>
                                          <p:spTgt spid="52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endParaRPr lang="es-AR"/>
          </a:p>
        </p:txBody>
      </p:sp>
      <p:pic>
        <p:nvPicPr>
          <p:cNvPr id="52228" name="Picture 4" descr="Resultado de imagen para jovenes en prostitucion"/>
          <p:cNvPicPr>
            <a:picLocks noChangeAspect="1" noChangeArrowheads="1"/>
          </p:cNvPicPr>
          <p:nvPr/>
        </p:nvPicPr>
        <p:blipFill>
          <a:blip r:embed="rId2"/>
          <a:srcRect/>
          <a:stretch>
            <a:fillRect/>
          </a:stretch>
        </p:blipFill>
        <p:spPr bwMode="auto">
          <a:xfrm>
            <a:off x="0" y="20340"/>
            <a:ext cx="9144000" cy="6924060"/>
          </a:xfrm>
          <a:prstGeom prst="rect">
            <a:avLst/>
          </a:prstGeom>
          <a:noFill/>
        </p:spPr>
      </p:pic>
    </p:spTree>
    <p:extLst>
      <p:ext uri="{BB962C8B-B14F-4D97-AF65-F5344CB8AC3E}">
        <p14:creationId xmlns:p14="http://schemas.microsoft.com/office/powerpoint/2010/main" val="28083064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2228"/>
                                        </p:tgtEl>
                                        <p:attrNameLst>
                                          <p:attrName>style.visibility</p:attrName>
                                        </p:attrNameLst>
                                      </p:cBhvr>
                                      <p:to>
                                        <p:strVal val="visible"/>
                                      </p:to>
                                    </p:set>
                                    <p:animEffect transition="in" filter="box(in)">
                                      <p:cBhvr>
                                        <p:cTn id="7" dur="2000"/>
                                        <p:tgtEl>
                                          <p:spTgt spid="52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endParaRPr lang="es-AR"/>
          </a:p>
        </p:txBody>
      </p:sp>
      <p:pic>
        <p:nvPicPr>
          <p:cNvPr id="10242" name="Picture 2" descr="https://scenacriminis.files.wordpress.com/2015/03/delincuencia-juveni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20" y="0"/>
            <a:ext cx="1028378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0525057"/>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endParaRPr lang="es-AR"/>
          </a:p>
        </p:txBody>
      </p:sp>
      <p:pic>
        <p:nvPicPr>
          <p:cNvPr id="11266" name="Picture 2" descr="http://conexihon.info/site/sites/default/files/pictures/2013/otros/ddhh/Sicariato%2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6" y="0"/>
            <a:ext cx="996929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6410339"/>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endParaRPr lang="es-AR"/>
          </a:p>
        </p:txBody>
      </p:sp>
      <p:pic>
        <p:nvPicPr>
          <p:cNvPr id="50178" name="Picture 2" descr="http://ciperchile.cl/wp-content/uploads/Drogadiccion1.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26066501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0178"/>
                                        </p:tgtEl>
                                        <p:attrNameLst>
                                          <p:attrName>style.visibility</p:attrName>
                                        </p:attrNameLst>
                                      </p:cBhvr>
                                      <p:to>
                                        <p:strVal val="visible"/>
                                      </p:to>
                                    </p:set>
                                    <p:animEffect transition="in" filter="circle(in)">
                                      <p:cBhvr>
                                        <p:cTn id="7" dur="2000"/>
                                        <p:tgtEl>
                                          <p:spTgt spid="50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endParaRPr lang="es-AR"/>
          </a:p>
        </p:txBody>
      </p:sp>
      <p:pic>
        <p:nvPicPr>
          <p:cNvPr id="13314" name="Picture 2" descr="http://4.bp.blogspot.com/-CpwbvCrwMfA/VH9Qn9TX7SI/AAAAAAAAE6Y/85dgV3us3x0/s1600/rebeldesyproblem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79" y="-14214"/>
            <a:ext cx="9449290" cy="6872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8098344"/>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endParaRPr lang="es-AR"/>
          </a:p>
        </p:txBody>
      </p:sp>
      <p:pic>
        <p:nvPicPr>
          <p:cNvPr id="48131" name="Picture 3"/>
          <p:cNvPicPr>
            <a:picLocks noChangeAspect="1" noChangeArrowheads="1"/>
          </p:cNvPicPr>
          <p:nvPr/>
        </p:nvPicPr>
        <p:blipFill>
          <a:blip r:embed="rId2"/>
          <a:srcRect/>
          <a:stretch>
            <a:fillRect/>
          </a:stretch>
        </p:blipFill>
        <p:spPr bwMode="auto">
          <a:xfrm>
            <a:off x="-1662" y="0"/>
            <a:ext cx="9144000" cy="6858000"/>
          </a:xfrm>
          <a:prstGeom prst="rect">
            <a:avLst/>
          </a:prstGeom>
          <a:noFill/>
          <a:ln w="9525">
            <a:noFill/>
            <a:miter lim="800000"/>
            <a:headEnd/>
            <a:tailEnd/>
          </a:ln>
          <a:effectLst/>
        </p:spPr>
      </p:pic>
    </p:spTree>
    <p:extLst>
      <p:ext uri="{BB962C8B-B14F-4D97-AF65-F5344CB8AC3E}">
        <p14:creationId xmlns:p14="http://schemas.microsoft.com/office/powerpoint/2010/main" val="8707302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8131"/>
                                        </p:tgtEl>
                                        <p:attrNameLst>
                                          <p:attrName>style.visibility</p:attrName>
                                        </p:attrNameLst>
                                      </p:cBhvr>
                                      <p:to>
                                        <p:strVal val="visible"/>
                                      </p:to>
                                    </p:set>
                                    <p:animEffect transition="in" filter="box(in)">
                                      <p:cBhvr>
                                        <p:cTn id="7" dur="2000"/>
                                        <p:tgtEl>
                                          <p:spTgt spid="48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endParaRPr lang="es-AR"/>
          </a:p>
        </p:txBody>
      </p:sp>
      <p:pic>
        <p:nvPicPr>
          <p:cNvPr id="6146" name="Picture 2" descr="http://www.lostiempos.com/diario/actualidad/vida-y-futuro/20120513/media_recortes/2012/05/12/360104_g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8640"/>
            <a:ext cx="9110543" cy="63162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4187373"/>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endParaRPr lang="es-AR"/>
          </a:p>
        </p:txBody>
      </p:sp>
      <p:pic>
        <p:nvPicPr>
          <p:cNvPr id="15362" name="Picture 2" descr="https://presencia.unah.edu.hn/assets/Uploads/_resampled/SetRatioSize800600-Mexico-Ayotzinapa-Protest-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9137"/>
            <a:ext cx="9144000" cy="6092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8202986"/>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http://www.nuevatierra.org.ar/wp-content/uploads/pobrez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5" y="-1"/>
            <a:ext cx="9148465" cy="688208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93186" name="Picture 2" descr="http://www.dw.com/image/0,,2961688_4,00.jpg"/>
          <p:cNvPicPr>
            <a:picLocks noChangeAspect="1" noChangeArrowheads="1"/>
          </p:cNvPicPr>
          <p:nvPr/>
        </p:nvPicPr>
        <p:blipFill>
          <a:blip r:embed="rId2"/>
          <a:srcRect/>
          <a:stretch>
            <a:fillRect/>
          </a:stretch>
        </p:blipFill>
        <p:spPr bwMode="auto">
          <a:xfrm>
            <a:off x="0" y="0"/>
            <a:ext cx="9275160" cy="6858000"/>
          </a:xfrm>
          <a:prstGeom prst="rect">
            <a:avLst/>
          </a:prstGeom>
          <a:noFill/>
        </p:spPr>
      </p:pic>
    </p:spTree>
    <p:extLst>
      <p:ext uri="{BB962C8B-B14F-4D97-AF65-F5344CB8AC3E}">
        <p14:creationId xmlns:p14="http://schemas.microsoft.com/office/powerpoint/2010/main" val="27973721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nodeType="clickEffect">
                                  <p:stCondLst>
                                    <p:cond delay="0"/>
                                  </p:stCondLst>
                                  <p:childTnLst>
                                    <p:set>
                                      <p:cBhvr>
                                        <p:cTn id="6" dur="1" fill="hold">
                                          <p:stCondLst>
                                            <p:cond delay="0"/>
                                          </p:stCondLst>
                                        </p:cTn>
                                        <p:tgtEl>
                                          <p:spTgt spid="93186"/>
                                        </p:tgtEl>
                                        <p:attrNameLst>
                                          <p:attrName>style.visibility</p:attrName>
                                        </p:attrNameLst>
                                      </p:cBhvr>
                                      <p:to>
                                        <p:strVal val="visible"/>
                                      </p:to>
                                    </p:set>
                                    <p:animEffect transition="in" filter="diamond(out)">
                                      <p:cBhvr>
                                        <p:cTn id="7" dur="2000"/>
                                        <p:tgtEl>
                                          <p:spTgt spid="93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www.pobrezamundial.com/wp-content/uploads/ninos-denutridos-en-chaco-300x24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144"/>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5316096"/>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http://www.latrinchera.org/foros/attachment.php?attachmentid=2882&amp;stc=1&amp;d=1299273549"/>
          <p:cNvPicPr>
            <a:picLocks noChangeAspect="1" noChangeArrowheads="1"/>
          </p:cNvPicPr>
          <p:nvPr/>
        </p:nvPicPr>
        <p:blipFill>
          <a:blip r:embed="rId2"/>
          <a:srcRect/>
          <a:stretch>
            <a:fillRect/>
          </a:stretch>
        </p:blipFill>
        <p:spPr bwMode="auto">
          <a:xfrm>
            <a:off x="1662" y="0"/>
            <a:ext cx="9330954" cy="6858000"/>
          </a:xfrm>
          <a:prstGeom prst="rect">
            <a:avLst/>
          </a:prstGeom>
          <a:noFill/>
        </p:spPr>
      </p:pic>
    </p:spTree>
    <p:extLst>
      <p:ext uri="{BB962C8B-B14F-4D97-AF65-F5344CB8AC3E}">
        <p14:creationId xmlns:p14="http://schemas.microsoft.com/office/powerpoint/2010/main" val="36353397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nodeType="clickEffect">
                                  <p:stCondLst>
                                    <p:cond delay="0"/>
                                  </p:stCondLst>
                                  <p:childTnLst>
                                    <p:set>
                                      <p:cBhvr>
                                        <p:cTn id="6" dur="1" fill="hold">
                                          <p:stCondLst>
                                            <p:cond delay="0"/>
                                          </p:stCondLst>
                                        </p:cTn>
                                        <p:tgtEl>
                                          <p:spTgt spid="92162"/>
                                        </p:tgtEl>
                                        <p:attrNameLst>
                                          <p:attrName>style.visibility</p:attrName>
                                        </p:attrNameLst>
                                      </p:cBhvr>
                                      <p:to>
                                        <p:strVal val="visible"/>
                                      </p:to>
                                    </p:set>
                                    <p:animEffect transition="in" filter="diamond(out)">
                                      <p:cBhvr>
                                        <p:cTn id="7" dur="2000"/>
                                        <p:tgtEl>
                                          <p:spTgt spid="92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endParaRPr lang="es-AR"/>
          </a:p>
        </p:txBody>
      </p:sp>
      <p:pic>
        <p:nvPicPr>
          <p:cNvPr id="14338" name="Picture 2" descr="https://cronicadesociales.files.wordpress.com/2014/11/10434197_10205397789249996_8303589393690257197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7" y="-10790"/>
            <a:ext cx="914892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7162663"/>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endParaRPr lang="es-AR"/>
          </a:p>
        </p:txBody>
      </p:sp>
      <p:pic>
        <p:nvPicPr>
          <p:cNvPr id="4" name="Picture 5" descr="h44_217980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5907691"/>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endParaRPr lang="es-AR"/>
          </a:p>
        </p:txBody>
      </p:sp>
      <p:pic>
        <p:nvPicPr>
          <p:cNvPr id="5" name="Picture 2" descr="http://www.expandperu.org/cntimg/quehacemos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465"/>
            <a:ext cx="9246762" cy="6800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889156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ppt_x"/>
                                          </p:val>
                                        </p:tav>
                                        <p:tav tm="100000">
                                          <p:val>
                                            <p:strVal val="#ppt_x"/>
                                          </p:val>
                                        </p:tav>
                                      </p:tavLst>
                                    </p:anim>
                                    <p:anim calcmode="lin" valueType="num">
                                      <p:cBhvr additive="base">
                                        <p:cTn id="8" dur="2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endParaRPr lang="es-AR"/>
          </a:p>
        </p:txBody>
      </p:sp>
      <p:pic>
        <p:nvPicPr>
          <p:cNvPr id="6" name="Picture 6" descr="https://encrypted-tbn1.gstatic.com/images?q=tbn:ANd9GcQ1YUCvHIfY1OEMZxHJYyODaxRUp4-BTTcxjIXvfKvkjPgadh0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30" y="0"/>
            <a:ext cx="926581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71529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dow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522113" y="229394"/>
            <a:ext cx="7848872" cy="7109639"/>
          </a:xfrm>
          <a:prstGeom prst="rect">
            <a:avLst/>
          </a:prstGeom>
          <a:noFill/>
        </p:spPr>
        <p:txBody>
          <a:bodyPr wrap="square" rtlCol="0">
            <a:spAutoFit/>
          </a:bodyPr>
          <a:lstStyle/>
          <a:p>
            <a:r>
              <a:rPr lang="es-ES_tradnl" sz="2800" b="1" dirty="0" smtClean="0">
                <a:latin typeface="Arial" pitchFamily="34" charset="0"/>
                <a:cs typeface="Arial" pitchFamily="34" charset="0"/>
              </a:rPr>
              <a:t>"Silencio. ...</a:t>
            </a:r>
          </a:p>
          <a:p>
            <a:r>
              <a:rPr lang="es-ES_tradnl" sz="2800" b="1" dirty="0" smtClean="0">
                <a:latin typeface="Arial" pitchFamily="34" charset="0"/>
                <a:cs typeface="Arial" pitchFamily="34" charset="0"/>
              </a:rPr>
              <a:t>Hay un rocío de terca primavera</a:t>
            </a:r>
            <a:br>
              <a:rPr lang="es-ES_tradnl" sz="2800" b="1" dirty="0" smtClean="0">
                <a:latin typeface="Arial" pitchFamily="34" charset="0"/>
                <a:cs typeface="Arial" pitchFamily="34" charset="0"/>
              </a:rPr>
            </a:br>
            <a:r>
              <a:rPr lang="es-ES_tradnl" sz="2800" b="1" dirty="0" smtClean="0">
                <a:latin typeface="Arial" pitchFamily="34" charset="0"/>
                <a:cs typeface="Arial" pitchFamily="34" charset="0"/>
              </a:rPr>
              <a:t>que viene con la noche y penetra</a:t>
            </a:r>
            <a:br>
              <a:rPr lang="es-ES_tradnl" sz="2800" b="1" dirty="0" smtClean="0">
                <a:latin typeface="Arial" pitchFamily="34" charset="0"/>
                <a:cs typeface="Arial" pitchFamily="34" charset="0"/>
              </a:rPr>
            </a:br>
            <a:r>
              <a:rPr lang="es-ES_tradnl" sz="2800" b="1" dirty="0" smtClean="0">
                <a:latin typeface="Arial" pitchFamily="34" charset="0"/>
                <a:cs typeface="Arial" pitchFamily="34" charset="0"/>
              </a:rPr>
              <a:t>y va mojando y entra</a:t>
            </a:r>
            <a:br>
              <a:rPr lang="es-ES_tradnl" sz="2800" b="1" dirty="0" smtClean="0">
                <a:latin typeface="Arial" pitchFamily="34" charset="0"/>
                <a:cs typeface="Arial" pitchFamily="34" charset="0"/>
              </a:rPr>
            </a:br>
            <a:r>
              <a:rPr lang="es-ES_tradnl" sz="2800" b="1" dirty="0" smtClean="0">
                <a:latin typeface="Arial" pitchFamily="34" charset="0"/>
                <a:cs typeface="Arial" pitchFamily="34" charset="0"/>
              </a:rPr>
              <a:t>y busca en </a:t>
            </a:r>
            <a:r>
              <a:rPr lang="es-ES_tradnl" sz="2800" b="1" dirty="0" err="1" smtClean="0">
                <a:latin typeface="Arial" pitchFamily="34" charset="0"/>
                <a:cs typeface="Arial" pitchFamily="34" charset="0"/>
              </a:rPr>
              <a:t>tí</a:t>
            </a:r>
            <a:r>
              <a:rPr lang="es-ES_tradnl" sz="2800" b="1" dirty="0" smtClean="0">
                <a:latin typeface="Arial" pitchFamily="34" charset="0"/>
                <a:cs typeface="Arial" pitchFamily="34" charset="0"/>
              </a:rPr>
              <a:t> y en el mundo</a:t>
            </a:r>
            <a:br>
              <a:rPr lang="es-ES_tradnl" sz="2800" b="1" dirty="0" smtClean="0">
                <a:latin typeface="Arial" pitchFamily="34" charset="0"/>
                <a:cs typeface="Arial" pitchFamily="34" charset="0"/>
              </a:rPr>
            </a:br>
            <a:r>
              <a:rPr lang="es-ES_tradnl" sz="2800" b="1" dirty="0" smtClean="0">
                <a:latin typeface="Arial" pitchFamily="34" charset="0"/>
                <a:cs typeface="Arial" pitchFamily="34" charset="0"/>
              </a:rPr>
              <a:t>el corazón, la piedra.</a:t>
            </a:r>
          </a:p>
          <a:p>
            <a:r>
              <a:rPr lang="es-ES_tradnl" sz="2800" b="1" dirty="0" smtClean="0">
                <a:latin typeface="Arial" pitchFamily="34" charset="0"/>
                <a:cs typeface="Arial" pitchFamily="34" charset="0"/>
              </a:rPr>
              <a:t>Suavemente despierta.</a:t>
            </a:r>
          </a:p>
          <a:p>
            <a:r>
              <a:rPr lang="es-ES_tradnl" sz="2800" b="1" dirty="0" smtClean="0">
                <a:latin typeface="Arial" pitchFamily="34" charset="0"/>
                <a:cs typeface="Arial" pitchFamily="34" charset="0"/>
              </a:rPr>
              <a:t>Tiene la fuerza de la vida nueva.</a:t>
            </a:r>
          </a:p>
          <a:p>
            <a:r>
              <a:rPr lang="es-ES_tradnl" sz="2800" b="1" dirty="0" smtClean="0">
                <a:latin typeface="Arial" pitchFamily="34" charset="0"/>
                <a:cs typeface="Arial" pitchFamily="34" charset="0"/>
              </a:rPr>
              <a:t>Tiene el coraje de la vida entera</a:t>
            </a:r>
          </a:p>
          <a:p>
            <a:r>
              <a:rPr lang="es-ES_tradnl" sz="2800" b="1" dirty="0" smtClean="0">
                <a:latin typeface="Arial" pitchFamily="34" charset="0"/>
                <a:cs typeface="Arial" pitchFamily="34" charset="0"/>
              </a:rPr>
              <a:t>No conoce el miedo ni tampoco fronteras</a:t>
            </a:r>
            <a:br>
              <a:rPr lang="es-ES_tradnl" sz="2800" b="1" dirty="0" smtClean="0">
                <a:latin typeface="Arial" pitchFamily="34" charset="0"/>
                <a:cs typeface="Arial" pitchFamily="34" charset="0"/>
              </a:rPr>
            </a:br>
            <a:r>
              <a:rPr lang="es-ES_tradnl" sz="2800" b="1" dirty="0" smtClean="0">
                <a:latin typeface="Arial" pitchFamily="34" charset="0"/>
                <a:cs typeface="Arial" pitchFamily="34" charset="0"/>
              </a:rPr>
              <a:t>Silencio…. Escuchemos….</a:t>
            </a:r>
          </a:p>
          <a:p>
            <a:r>
              <a:rPr lang="es-ES_tradnl" sz="2800" b="1" dirty="0" smtClean="0">
                <a:latin typeface="Arial" pitchFamily="34" charset="0"/>
                <a:cs typeface="Arial" pitchFamily="34" charset="0"/>
              </a:rPr>
              <a:t>Están raíces tiernas</a:t>
            </a:r>
            <a:br>
              <a:rPr lang="es-ES_tradnl" sz="2800" b="1" dirty="0" smtClean="0">
                <a:latin typeface="Arial" pitchFamily="34" charset="0"/>
                <a:cs typeface="Arial" pitchFamily="34" charset="0"/>
              </a:rPr>
            </a:br>
            <a:r>
              <a:rPr lang="es-ES_tradnl" sz="2800" b="1" dirty="0" smtClean="0">
                <a:latin typeface="Arial" pitchFamily="34" charset="0"/>
                <a:cs typeface="Arial" pitchFamily="34" charset="0"/>
              </a:rPr>
              <a:t>creciendo bajo tierra</a:t>
            </a:r>
            <a:br>
              <a:rPr lang="es-ES_tradnl" sz="2800" b="1" dirty="0" smtClean="0">
                <a:latin typeface="Arial" pitchFamily="34" charset="0"/>
                <a:cs typeface="Arial" pitchFamily="34" charset="0"/>
              </a:rPr>
            </a:br>
            <a:r>
              <a:rPr lang="es-ES_tradnl" sz="2800" b="1" dirty="0" smtClean="0">
                <a:latin typeface="Arial" pitchFamily="34" charset="0"/>
                <a:cs typeface="Arial" pitchFamily="34" charset="0"/>
              </a:rPr>
              <a:t>procurando más savia,</a:t>
            </a:r>
            <a:br>
              <a:rPr lang="es-ES_tradnl" sz="2800" b="1" dirty="0" smtClean="0">
                <a:latin typeface="Arial" pitchFamily="34" charset="0"/>
                <a:cs typeface="Arial" pitchFamily="34" charset="0"/>
              </a:rPr>
            </a:br>
            <a:r>
              <a:rPr lang="es-ES_tradnl" sz="2800" b="1" dirty="0" smtClean="0">
                <a:latin typeface="Arial" pitchFamily="34" charset="0"/>
                <a:cs typeface="Arial" pitchFamily="34" charset="0"/>
              </a:rPr>
              <a:t>más troncos que florezcan".</a:t>
            </a:r>
            <a:r>
              <a:rPr lang="en-US" sz="2800" b="1" dirty="0" smtClean="0">
                <a:latin typeface="Arial" pitchFamily="34" charset="0"/>
                <a:cs typeface="Arial" pitchFamily="34" charset="0"/>
              </a:rPr>
              <a:t> </a:t>
            </a:r>
            <a:r>
              <a:rPr lang="en-US" dirty="0" smtClean="0"/>
              <a:t>(</a:t>
            </a:r>
            <a:r>
              <a:rPr lang="es-ES_tradnl" dirty="0" smtClean="0"/>
              <a:t>Bernardino </a:t>
            </a:r>
            <a:r>
              <a:rPr lang="es-ES_tradnl" dirty="0"/>
              <a:t>Graña </a:t>
            </a:r>
            <a:r>
              <a:rPr lang="es-ES_tradnl" dirty="0" smtClean="0"/>
              <a:t>Villar)</a:t>
            </a:r>
            <a:endParaRPr lang="en-US" dirty="0"/>
          </a:p>
          <a:p>
            <a:endParaRPr lang="en-US" dirty="0" smtClean="0"/>
          </a:p>
          <a:p>
            <a:endParaRPr lang="en-US" dirty="0"/>
          </a:p>
        </p:txBody>
      </p:sp>
    </p:spTree>
    <p:extLst>
      <p:ext uri="{BB962C8B-B14F-4D97-AF65-F5344CB8AC3E}">
        <p14:creationId xmlns:p14="http://schemas.microsoft.com/office/powerpoint/2010/main" val="2422291008"/>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r>
              <a:rPr lang="es-AR" sz="4400" b="1" dirty="0" smtClean="0"/>
              <a:t>Escuchemos </a:t>
            </a:r>
            <a:r>
              <a:rPr lang="es-AR" sz="4400" b="1" dirty="0"/>
              <a:t>el Evangelio  de </a:t>
            </a:r>
            <a:r>
              <a:rPr lang="es-AR" sz="4400" b="1" dirty="0" smtClean="0"/>
              <a:t>Jesús </a:t>
            </a:r>
            <a:r>
              <a:rPr lang="es-AR" sz="4400" b="1" dirty="0"/>
              <a:t>de Nazaret en la palabra y la vida </a:t>
            </a:r>
            <a:r>
              <a:rPr lang="es-AR" sz="4400" b="1" dirty="0" smtClean="0"/>
              <a:t> joven de </a:t>
            </a:r>
            <a:r>
              <a:rPr lang="es-AR" sz="4400" b="1" dirty="0"/>
              <a:t>Malala </a:t>
            </a:r>
            <a:r>
              <a:rPr lang="es-AR" sz="4400" b="1" dirty="0" err="1" smtClean="0"/>
              <a:t>Yousafzai</a:t>
            </a:r>
            <a:endParaRPr lang="es-AR" sz="4400" b="1" dirty="0" smtClean="0"/>
          </a:p>
          <a:p>
            <a:endParaRPr lang="es-AR" b="1" dirty="0"/>
          </a:p>
        </p:txBody>
      </p:sp>
    </p:spTree>
    <p:extLst>
      <p:ext uri="{BB962C8B-B14F-4D97-AF65-F5344CB8AC3E}">
        <p14:creationId xmlns:p14="http://schemas.microsoft.com/office/powerpoint/2010/main" val="1842197977"/>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2" name="Picture 4" descr="https://encrypted-tbn3.gstatic.com/images?q=tbn:ANd9GcTBJGcT4uy8vQXlfG7eMg4oViEXDxjRX6Hfk1uNCUafD90-mK_F"/>
          <p:cNvPicPr>
            <a:picLocks noChangeAspect="1" noChangeArrowheads="1"/>
          </p:cNvPicPr>
          <p:nvPr/>
        </p:nvPicPr>
        <p:blipFill>
          <a:blip r:embed="rId2"/>
          <a:srcRect/>
          <a:stretch>
            <a:fillRect/>
          </a:stretch>
        </p:blipFill>
        <p:spPr bwMode="auto">
          <a:xfrm>
            <a:off x="-36512" y="1484784"/>
            <a:ext cx="9237016" cy="4071942"/>
          </a:xfrm>
          <a:prstGeom prst="rect">
            <a:avLst/>
          </a:prstGeom>
          <a:noFill/>
        </p:spPr>
      </p:pic>
    </p:spTree>
    <p:extLst>
      <p:ext uri="{BB962C8B-B14F-4D97-AF65-F5344CB8AC3E}">
        <p14:creationId xmlns:p14="http://schemas.microsoft.com/office/powerpoint/2010/main" val="27575524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7892"/>
                                        </p:tgtEl>
                                        <p:attrNameLst>
                                          <p:attrName>style.visibility</p:attrName>
                                        </p:attrNameLst>
                                      </p:cBhvr>
                                      <p:to>
                                        <p:strVal val="visible"/>
                                      </p:to>
                                    </p:set>
                                    <p:anim calcmode="lin" valueType="num">
                                      <p:cBhvr additive="base">
                                        <p:cTn id="7" dur="2000" fill="hold"/>
                                        <p:tgtEl>
                                          <p:spTgt spid="37892"/>
                                        </p:tgtEl>
                                        <p:attrNameLst>
                                          <p:attrName>ppt_x</p:attrName>
                                        </p:attrNameLst>
                                      </p:cBhvr>
                                      <p:tavLst>
                                        <p:tav tm="0">
                                          <p:val>
                                            <p:strVal val="#ppt_x"/>
                                          </p:val>
                                        </p:tav>
                                        <p:tav tm="100000">
                                          <p:val>
                                            <p:strVal val="#ppt_x"/>
                                          </p:val>
                                        </p:tav>
                                      </p:tavLst>
                                    </p:anim>
                                    <p:anim calcmode="lin" valueType="num">
                                      <p:cBhvr additive="base">
                                        <p:cTn id="8" dur="2000" fill="hold"/>
                                        <p:tgtEl>
                                          <p:spTgt spid="3789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sz="half" idx="1"/>
          </p:nvPr>
        </p:nvSpPr>
        <p:spPr/>
        <p:txBody>
          <a:bodyPr/>
          <a:lstStyle/>
          <a:p>
            <a:endParaRPr lang="es-AR"/>
          </a:p>
        </p:txBody>
      </p:sp>
      <p:sp>
        <p:nvSpPr>
          <p:cNvPr id="4" name="3 Marcador de contenido"/>
          <p:cNvSpPr>
            <a:spLocks noGrp="1"/>
          </p:cNvSpPr>
          <p:nvPr>
            <p:ph sz="half" idx="2"/>
          </p:nvPr>
        </p:nvSpPr>
        <p:spPr/>
        <p:txBody>
          <a:bodyPr/>
          <a:lstStyle/>
          <a:p>
            <a:endParaRPr lang="es-AR"/>
          </a:p>
        </p:txBody>
      </p:sp>
      <p:pic>
        <p:nvPicPr>
          <p:cNvPr id="16386" name="Picture 2" descr="https://lh3.googleusercontent.com/-4jExhLyYGgg/VDgugKTqWNI/AAAAAAAA4K8/Gm6jFyymWZA/w600-h315/malala%2B0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18" y="34718"/>
            <a:ext cx="9168757" cy="6823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4470422"/>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contenido"/>
          <p:cNvSpPr>
            <a:spLocks noGrp="1"/>
          </p:cNvSpPr>
          <p:nvPr>
            <p:ph idx="1"/>
          </p:nvPr>
        </p:nvSpPr>
        <p:spPr>
          <a:xfrm>
            <a:off x="457200" y="2287413"/>
            <a:ext cx="8229600" cy="4525963"/>
          </a:xfrm>
        </p:spPr>
        <p:txBody>
          <a:bodyPr/>
          <a:lstStyle/>
          <a:p>
            <a:pPr marL="0" indent="0" algn="ctr">
              <a:buNone/>
            </a:pPr>
            <a:r>
              <a:rPr lang="es-AR" sz="3600" b="1" dirty="0"/>
              <a:t> Felices los pacientes, porque recibirán la tierra en </a:t>
            </a:r>
            <a:r>
              <a:rPr lang="es-AR" sz="3600" b="1" dirty="0" smtClean="0"/>
              <a:t>herencia </a:t>
            </a:r>
            <a:r>
              <a:rPr lang="es-AR" i="1" dirty="0" smtClean="0"/>
              <a:t>(Mt 5,5)</a:t>
            </a:r>
            <a:endParaRPr lang="es-AR" dirty="0"/>
          </a:p>
        </p:txBody>
      </p:sp>
    </p:spTree>
    <p:extLst>
      <p:ext uri="{BB962C8B-B14F-4D97-AF65-F5344CB8AC3E}">
        <p14:creationId xmlns:p14="http://schemas.microsoft.com/office/powerpoint/2010/main" val="271445897"/>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sz="half" idx="1"/>
          </p:nvPr>
        </p:nvSpPr>
        <p:spPr/>
        <p:txBody>
          <a:bodyPr/>
          <a:lstStyle/>
          <a:p>
            <a:endParaRPr lang="es-AR"/>
          </a:p>
        </p:txBody>
      </p:sp>
      <p:sp>
        <p:nvSpPr>
          <p:cNvPr id="4" name="3 Marcador de contenido"/>
          <p:cNvSpPr>
            <a:spLocks noGrp="1"/>
          </p:cNvSpPr>
          <p:nvPr>
            <p:ph sz="half" idx="2"/>
          </p:nvPr>
        </p:nvSpPr>
        <p:spPr/>
        <p:txBody>
          <a:bodyPr/>
          <a:lstStyle/>
          <a:p>
            <a:endParaRPr lang="es-AR"/>
          </a:p>
        </p:txBody>
      </p:sp>
      <p:pic>
        <p:nvPicPr>
          <p:cNvPr id="17410" name="Picture 2" descr="http://www.periodicodelbiencomun.com/wp-content/uploads/2014/10/malala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720"/>
            <a:ext cx="9144000" cy="6794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1913421"/>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lstStyle/>
          <a:p>
            <a:endParaRPr lang="es-AR"/>
          </a:p>
        </p:txBody>
      </p:sp>
      <p:sp>
        <p:nvSpPr>
          <p:cNvPr id="6" name="5 Marcador de contenido"/>
          <p:cNvSpPr>
            <a:spLocks noGrp="1"/>
          </p:cNvSpPr>
          <p:nvPr>
            <p:ph idx="1"/>
          </p:nvPr>
        </p:nvSpPr>
        <p:spPr>
          <a:xfrm>
            <a:off x="457200" y="2431429"/>
            <a:ext cx="8229600" cy="4525963"/>
          </a:xfrm>
        </p:spPr>
        <p:txBody>
          <a:bodyPr/>
          <a:lstStyle/>
          <a:p>
            <a:pPr marL="0" indent="0" algn="ctr">
              <a:buNone/>
            </a:pPr>
            <a:r>
              <a:rPr lang="es-AR" sz="4000" b="1" dirty="0" smtClean="0"/>
              <a:t>Felices los que trabajan por la paz</a:t>
            </a:r>
          </a:p>
          <a:p>
            <a:pPr marL="0" indent="0" algn="ctr">
              <a:buNone/>
            </a:pPr>
            <a:r>
              <a:rPr lang="es-AR" sz="4000" b="1" dirty="0" smtClean="0"/>
              <a:t>porque </a:t>
            </a:r>
            <a:r>
              <a:rPr lang="es-AR" sz="4000" b="1" dirty="0"/>
              <a:t>serán llamados hijos de </a:t>
            </a:r>
            <a:r>
              <a:rPr lang="es-AR" sz="4000" b="1" dirty="0" smtClean="0"/>
              <a:t>Dios </a:t>
            </a:r>
            <a:r>
              <a:rPr lang="es-AR" dirty="0" smtClean="0"/>
              <a:t>(Mt 5,9)</a:t>
            </a:r>
          </a:p>
          <a:p>
            <a:endParaRPr lang="es-AR" dirty="0"/>
          </a:p>
        </p:txBody>
      </p:sp>
    </p:spTree>
    <p:extLst>
      <p:ext uri="{BB962C8B-B14F-4D97-AF65-F5344CB8AC3E}">
        <p14:creationId xmlns:p14="http://schemas.microsoft.com/office/powerpoint/2010/main" val="1470799045"/>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lstStyle/>
          <a:p>
            <a:endParaRPr lang="es-AR"/>
          </a:p>
        </p:txBody>
      </p:sp>
      <p:pic>
        <p:nvPicPr>
          <p:cNvPr id="7" name="Picture 2" descr="Las mejores frases de Malal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0548664"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5 Marcador de contenido"/>
          <p:cNvSpPr>
            <a:spLocks noGrp="1"/>
          </p:cNvSpPr>
          <p:nvPr>
            <p:ph idx="1"/>
          </p:nvPr>
        </p:nvSpPr>
        <p:spPr>
          <a:xfrm>
            <a:off x="323528" y="1628800"/>
            <a:ext cx="4464496" cy="4525963"/>
          </a:xfrm>
        </p:spPr>
        <p:txBody>
          <a:bodyPr/>
          <a:lstStyle/>
          <a:p>
            <a:r>
              <a:rPr lang="es-AR" b="1" i="1" dirty="0">
                <a:solidFill>
                  <a:srgbClr val="FFFF00"/>
                </a:solidFill>
              </a:rPr>
              <a:t>"</a:t>
            </a:r>
            <a:r>
              <a:rPr lang="es-AR" sz="4000" b="1" i="1" dirty="0">
                <a:solidFill>
                  <a:srgbClr val="FFFF00"/>
                </a:solidFill>
              </a:rPr>
              <a:t>No le dispararía a mi agresor, aunque lo tuviera delante y una pistola en la mano</a:t>
            </a:r>
            <a:endParaRPr lang="es-AR" sz="4000" b="1" dirty="0">
              <a:solidFill>
                <a:srgbClr val="FFFF00"/>
              </a:solidFill>
            </a:endParaRPr>
          </a:p>
        </p:txBody>
      </p:sp>
    </p:spTree>
    <p:extLst>
      <p:ext uri="{BB962C8B-B14F-4D97-AF65-F5344CB8AC3E}">
        <p14:creationId xmlns:p14="http://schemas.microsoft.com/office/powerpoint/2010/main" val="5236264"/>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pPr marL="0" indent="0">
              <a:buNone/>
            </a:pPr>
            <a:r>
              <a:rPr lang="es-AR" b="1" dirty="0"/>
              <a:t>Ustedes han oído que se dijo: </a:t>
            </a:r>
            <a:r>
              <a:rPr lang="es-AR" b="1" i="1" dirty="0"/>
              <a:t>Ojo por ojo y diente por diente</a:t>
            </a:r>
            <a:r>
              <a:rPr lang="es-AR" b="1" i="1" dirty="0" smtClean="0"/>
              <a:t>.</a:t>
            </a:r>
            <a:r>
              <a:rPr lang="es-AR" b="1" dirty="0"/>
              <a:t> Pero yo les digo que no hagan frente al que les hace mal: al contrario, si alguien te da una bofetada en la mejilla derecha, preséntale también la otra</a:t>
            </a:r>
            <a:r>
              <a:rPr lang="es-AR" b="1" dirty="0" smtClean="0"/>
              <a:t>. </a:t>
            </a:r>
            <a:r>
              <a:rPr lang="es-AR" dirty="0" smtClean="0"/>
              <a:t>(Mt 5,38-39)</a:t>
            </a:r>
            <a:endParaRPr lang="es-AR" dirty="0"/>
          </a:p>
        </p:txBody>
      </p:sp>
    </p:spTree>
    <p:extLst>
      <p:ext uri="{BB962C8B-B14F-4D97-AF65-F5344CB8AC3E}">
        <p14:creationId xmlns:p14="http://schemas.microsoft.com/office/powerpoint/2010/main" val="1041600140"/>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sz="half" idx="1"/>
          </p:nvPr>
        </p:nvSpPr>
        <p:spPr/>
        <p:txBody>
          <a:bodyPr/>
          <a:lstStyle/>
          <a:p>
            <a:endParaRPr lang="es-AR"/>
          </a:p>
        </p:txBody>
      </p:sp>
      <p:sp>
        <p:nvSpPr>
          <p:cNvPr id="4" name="3 Marcador de contenido"/>
          <p:cNvSpPr>
            <a:spLocks noGrp="1"/>
          </p:cNvSpPr>
          <p:nvPr>
            <p:ph sz="half" idx="2"/>
          </p:nvPr>
        </p:nvSpPr>
        <p:spPr/>
        <p:txBody>
          <a:bodyPr/>
          <a:lstStyle/>
          <a:p>
            <a:endParaRPr lang="es-A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44" y="0"/>
            <a:ext cx="9140342"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3641955"/>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a:xfrm>
            <a:off x="518864" y="2215405"/>
            <a:ext cx="8229600" cy="4525963"/>
          </a:xfrm>
        </p:spPr>
        <p:txBody>
          <a:bodyPr/>
          <a:lstStyle/>
          <a:p>
            <a:pPr marL="0" indent="0" algn="ctr">
              <a:buNone/>
            </a:pPr>
            <a:r>
              <a:rPr lang="es-AR" sz="4400" b="1" dirty="0" smtClean="0"/>
              <a:t>Si tu enemigo tiene hambre, dale de comer, si tiene sed, dale de beber… </a:t>
            </a:r>
            <a:r>
              <a:rPr lang="es-AR" dirty="0" smtClean="0"/>
              <a:t>(</a:t>
            </a:r>
            <a:r>
              <a:rPr lang="es-AR" dirty="0" err="1" smtClean="0"/>
              <a:t>Rm</a:t>
            </a:r>
            <a:r>
              <a:rPr lang="es-AR" dirty="0" smtClean="0"/>
              <a:t> 12,20)</a:t>
            </a:r>
            <a:endParaRPr lang="es-AR" dirty="0"/>
          </a:p>
        </p:txBody>
      </p:sp>
    </p:spTree>
    <p:extLst>
      <p:ext uri="{BB962C8B-B14F-4D97-AF65-F5344CB8AC3E}">
        <p14:creationId xmlns:p14="http://schemas.microsoft.com/office/powerpoint/2010/main" val="4103792234"/>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pic>
        <p:nvPicPr>
          <p:cNvPr id="2050" name="Picture 2" descr="http://www.percepcion.com.mx/Content/images/posts/1413251326.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743700"/>
          </a:xfrm>
          <a:prstGeom prst="rect">
            <a:avLst/>
          </a:prstGeom>
          <a:noFill/>
          <a:extLst>
            <a:ext uri="{909E8E84-426E-40dd-AFC4-6F175D3DCCD1}">
              <a14:hiddenFill xmlns:a14="http://schemas.microsoft.com/office/drawing/2010/main">
                <a:solidFill>
                  <a:srgbClr val="FFFFFF"/>
                </a:solidFill>
              </a14:hiddenFill>
            </a:ext>
          </a:extLst>
        </p:spPr>
      </p:pic>
      <p:sp>
        <p:nvSpPr>
          <p:cNvPr id="3" name="2 Marcador de contenido"/>
          <p:cNvSpPr>
            <a:spLocks noGrp="1"/>
          </p:cNvSpPr>
          <p:nvPr>
            <p:ph idx="1"/>
          </p:nvPr>
        </p:nvSpPr>
        <p:spPr>
          <a:xfrm>
            <a:off x="28102" y="4504814"/>
            <a:ext cx="9144000" cy="2219534"/>
          </a:xfrm>
        </p:spPr>
        <p:txBody>
          <a:bodyPr/>
          <a:lstStyle/>
          <a:p>
            <a:r>
              <a:rPr lang="es-AR" dirty="0"/>
              <a:t>- </a:t>
            </a:r>
            <a:r>
              <a:rPr lang="es-AR" sz="4400" b="1" dirty="0" smtClean="0">
                <a:solidFill>
                  <a:srgbClr val="FFFF00"/>
                </a:solidFill>
              </a:rPr>
              <a:t>"El extremismo tiene miedo del poder de </a:t>
            </a:r>
            <a:r>
              <a:rPr lang="es-AR" sz="4400" b="1" dirty="0" smtClean="0"/>
              <a:t>la voz de las mujeres, por 			eso las matan".</a:t>
            </a:r>
            <a:endParaRPr lang="es-AR" sz="4400" b="1" dirty="0"/>
          </a:p>
        </p:txBody>
      </p:sp>
    </p:spTree>
    <p:extLst>
      <p:ext uri="{BB962C8B-B14F-4D97-AF65-F5344CB8AC3E}">
        <p14:creationId xmlns:p14="http://schemas.microsoft.com/office/powerpoint/2010/main" val="4191194937"/>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lstStyle/>
          <a:p>
            <a:endParaRPr lang="es-AR"/>
          </a:p>
        </p:txBody>
      </p:sp>
      <p:sp>
        <p:nvSpPr>
          <p:cNvPr id="6" name="5 Marcador de contenido"/>
          <p:cNvSpPr>
            <a:spLocks noGrp="1"/>
          </p:cNvSpPr>
          <p:nvPr>
            <p:ph idx="1"/>
          </p:nvPr>
        </p:nvSpPr>
        <p:spPr/>
        <p:txBody>
          <a:bodyPr/>
          <a:lstStyle/>
          <a:p>
            <a:pPr marL="0" indent="0" algn="ctr">
              <a:buNone/>
            </a:pPr>
            <a:r>
              <a:rPr lang="es-AR" sz="4400" b="1" dirty="0" smtClean="0"/>
              <a:t>No teman a </a:t>
            </a:r>
            <a:r>
              <a:rPr lang="es-AR" sz="4400" b="1" dirty="0"/>
              <a:t>los que matan el cuerpo, pero no pueden matar el </a:t>
            </a:r>
            <a:r>
              <a:rPr lang="es-AR" sz="4400" b="1" dirty="0" smtClean="0"/>
              <a:t>alma. </a:t>
            </a:r>
            <a:r>
              <a:rPr lang="es-AR" dirty="0" smtClean="0"/>
              <a:t>(Mt 10,28)</a:t>
            </a:r>
            <a:r>
              <a:rPr lang="es-AR" dirty="0"/>
              <a:t> </a:t>
            </a:r>
          </a:p>
        </p:txBody>
      </p:sp>
    </p:spTree>
    <p:extLst>
      <p:ext uri="{BB962C8B-B14F-4D97-AF65-F5344CB8AC3E}">
        <p14:creationId xmlns:p14="http://schemas.microsoft.com/office/powerpoint/2010/main" val="323676973"/>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sz="half" idx="1"/>
          </p:nvPr>
        </p:nvSpPr>
        <p:spPr/>
        <p:txBody>
          <a:bodyPr/>
          <a:lstStyle/>
          <a:p>
            <a:endParaRPr lang="es-AR"/>
          </a:p>
        </p:txBody>
      </p:sp>
      <p:sp>
        <p:nvSpPr>
          <p:cNvPr id="4" name="3 Marcador de contenido"/>
          <p:cNvSpPr>
            <a:spLocks noGrp="1"/>
          </p:cNvSpPr>
          <p:nvPr>
            <p:ph sz="half" idx="2"/>
          </p:nvPr>
        </p:nvSpPr>
        <p:spPr/>
        <p:txBody>
          <a:bodyPr/>
          <a:lstStyle/>
          <a:p>
            <a:endParaRPr lang="es-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 y="-13832"/>
            <a:ext cx="9057180" cy="6871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9062628"/>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contenido"/>
          <p:cNvSpPr>
            <a:spLocks noGrp="1"/>
          </p:cNvSpPr>
          <p:nvPr>
            <p:ph idx="1"/>
          </p:nvPr>
        </p:nvSpPr>
        <p:spPr/>
        <p:txBody>
          <a:bodyPr/>
          <a:lstStyle/>
          <a:p>
            <a:pPr marL="0" indent="0">
              <a:buNone/>
            </a:pPr>
            <a:r>
              <a:rPr lang="es-AR" sz="4000" b="1" dirty="0"/>
              <a:t>Ustedes han oído que se dijo: Amarás a tu prójimo y odiarás a tu enemigo.  Pero yo les digo: Amen a sus enemigos, rueguen por sus perseguidores;  así serán hijos del Padre que está en el </a:t>
            </a:r>
            <a:r>
              <a:rPr lang="es-AR" sz="4000" b="1" dirty="0" smtClean="0"/>
              <a:t>cielo</a:t>
            </a:r>
            <a:r>
              <a:rPr lang="es-AR" sz="4000" b="1" dirty="0"/>
              <a:t> </a:t>
            </a:r>
            <a:r>
              <a:rPr lang="es-AR" dirty="0" smtClean="0"/>
              <a:t>(Mt 5,9)</a:t>
            </a:r>
          </a:p>
          <a:p>
            <a:endParaRPr lang="es-AR" dirty="0"/>
          </a:p>
        </p:txBody>
      </p:sp>
    </p:spTree>
    <p:extLst>
      <p:ext uri="{BB962C8B-B14F-4D97-AF65-F5344CB8AC3E}">
        <p14:creationId xmlns:p14="http://schemas.microsoft.com/office/powerpoint/2010/main" val="2562235334"/>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sz="half" idx="1"/>
          </p:nvPr>
        </p:nvSpPr>
        <p:spPr/>
        <p:txBody>
          <a:bodyPr/>
          <a:lstStyle/>
          <a:p>
            <a:endParaRPr lang="es-AR"/>
          </a:p>
        </p:txBody>
      </p:sp>
      <p:sp>
        <p:nvSpPr>
          <p:cNvPr id="4" name="3 Marcador de contenido"/>
          <p:cNvSpPr>
            <a:spLocks noGrp="1"/>
          </p:cNvSpPr>
          <p:nvPr>
            <p:ph sz="half" idx="2"/>
          </p:nvPr>
        </p:nvSpPr>
        <p:spPr/>
        <p:txBody>
          <a:bodyPr/>
          <a:lstStyle/>
          <a:p>
            <a:endParaRPr lang="es-AR"/>
          </a:p>
        </p:txBody>
      </p:sp>
      <p:pic>
        <p:nvPicPr>
          <p:cNvPr id="20482" name="Picture 2" descr="http://carolinaruizmederos.files.wordpress.com/2014/04/efc45-malal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6842"/>
            <a:ext cx="8064896" cy="6987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1121255"/>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a:xfrm>
            <a:off x="457200" y="2863477"/>
            <a:ext cx="8229600" cy="4525963"/>
          </a:xfrm>
        </p:spPr>
        <p:txBody>
          <a:bodyPr/>
          <a:lstStyle/>
          <a:p>
            <a:pPr marL="0" indent="0" algn="ctr">
              <a:buNone/>
            </a:pPr>
            <a:r>
              <a:rPr lang="es-AR" sz="3600" b="1" dirty="0" smtClean="0"/>
              <a:t>No tengan miedo. Yo he vencido al mundo </a:t>
            </a:r>
            <a:r>
              <a:rPr lang="es-AR" dirty="0" smtClean="0"/>
              <a:t>(</a:t>
            </a:r>
            <a:r>
              <a:rPr lang="es-AR" dirty="0" err="1" smtClean="0"/>
              <a:t>Jn</a:t>
            </a:r>
            <a:r>
              <a:rPr lang="es-AR" dirty="0" smtClean="0"/>
              <a:t> 16,33)</a:t>
            </a:r>
            <a:endParaRPr lang="es-AR" dirty="0"/>
          </a:p>
        </p:txBody>
      </p:sp>
    </p:spTree>
    <p:extLst>
      <p:ext uri="{BB962C8B-B14F-4D97-AF65-F5344CB8AC3E}">
        <p14:creationId xmlns:p14="http://schemas.microsoft.com/office/powerpoint/2010/main" val="2295375745"/>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p:txBody>
          <a:bodyPr>
            <a:normAutofit/>
          </a:bodyPr>
          <a:lstStyle/>
          <a:p>
            <a:endParaRPr lang="es-AR"/>
          </a:p>
        </p:txBody>
      </p:sp>
      <p:sp>
        <p:nvSpPr>
          <p:cNvPr id="4" name="3 Marcador de contenido"/>
          <p:cNvSpPr>
            <a:spLocks noGrp="1"/>
          </p:cNvSpPr>
          <p:nvPr>
            <p:ph sz="half" idx="2"/>
          </p:nvPr>
        </p:nvSpPr>
        <p:spPr>
          <a:xfrm>
            <a:off x="6012160" y="31947"/>
            <a:ext cx="2674640" cy="4525963"/>
          </a:xfrm>
        </p:spPr>
        <p:txBody>
          <a:bodyPr>
            <a:noAutofit/>
          </a:bodyPr>
          <a:lstStyle/>
          <a:p>
            <a:pPr marL="0" indent="0">
              <a:buNone/>
            </a:pPr>
            <a:r>
              <a:rPr lang="es-AR" sz="3200" b="1" dirty="0" smtClean="0"/>
              <a:t>«Me dije: </a:t>
            </a:r>
          </a:p>
          <a:p>
            <a:pPr marL="0" indent="0">
              <a:buNone/>
            </a:pPr>
            <a:r>
              <a:rPr lang="es-AR" sz="3200" b="1" dirty="0" smtClean="0"/>
              <a:t>Sé valiente. No tengas miedo a nadie.</a:t>
            </a:r>
          </a:p>
          <a:p>
            <a:pPr marL="0" indent="0">
              <a:buNone/>
            </a:pPr>
            <a:r>
              <a:rPr lang="es-AR" sz="3200" b="1" dirty="0" smtClean="0"/>
              <a:t>Lo único </a:t>
            </a:r>
            <a:r>
              <a:rPr lang="es-AR" sz="3200" b="1" dirty="0"/>
              <a:t>q</a:t>
            </a:r>
            <a:r>
              <a:rPr lang="es-AR" sz="3200" b="1" dirty="0" smtClean="0"/>
              <a:t>ue quiero conseguir es educación.</a:t>
            </a:r>
          </a:p>
          <a:p>
            <a:pPr marL="0" indent="0">
              <a:buNone/>
            </a:pPr>
            <a:r>
              <a:rPr lang="es-AR" sz="3200" b="1" dirty="0" smtClean="0"/>
              <a:t>No estoy cometiendo ningún crimen»</a:t>
            </a:r>
            <a:endParaRPr lang="es-AR" sz="3200" b="1"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6012160" cy="6882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8413500"/>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lstStyle/>
          <a:p>
            <a:endParaRPr lang="es-AR"/>
          </a:p>
        </p:txBody>
      </p:sp>
      <p:sp>
        <p:nvSpPr>
          <p:cNvPr id="6" name="5 Marcador de contenido"/>
          <p:cNvSpPr>
            <a:spLocks noGrp="1"/>
          </p:cNvSpPr>
          <p:nvPr>
            <p:ph idx="1"/>
          </p:nvPr>
        </p:nvSpPr>
        <p:spPr>
          <a:xfrm>
            <a:off x="457200" y="2287413"/>
            <a:ext cx="8229600" cy="4525963"/>
          </a:xfrm>
        </p:spPr>
        <p:txBody>
          <a:bodyPr/>
          <a:lstStyle/>
          <a:p>
            <a:pPr marL="0" indent="0" algn="ctr">
              <a:buNone/>
            </a:pPr>
            <a:r>
              <a:rPr lang="es-AR" sz="4400" b="1" dirty="0"/>
              <a:t>Estén atentos, permanezcan firmes en la fe, </a:t>
            </a:r>
            <a:r>
              <a:rPr lang="es-AR" sz="4400" b="1" dirty="0" smtClean="0"/>
              <a:t>sean valientes, </a:t>
            </a:r>
            <a:r>
              <a:rPr lang="es-AR" sz="4400" b="1" dirty="0"/>
              <a:t>sean </a:t>
            </a:r>
            <a:r>
              <a:rPr lang="es-AR" sz="4400" b="1" dirty="0" smtClean="0"/>
              <a:t>fuertes! </a:t>
            </a:r>
            <a:r>
              <a:rPr lang="es-AR" dirty="0" smtClean="0"/>
              <a:t>(1Co 16)</a:t>
            </a:r>
            <a:endParaRPr lang="es-AR" dirty="0"/>
          </a:p>
        </p:txBody>
      </p:sp>
    </p:spTree>
    <p:extLst>
      <p:ext uri="{BB962C8B-B14F-4D97-AF65-F5344CB8AC3E}">
        <p14:creationId xmlns:p14="http://schemas.microsoft.com/office/powerpoint/2010/main" val="4130030595"/>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sz="half" idx="1"/>
          </p:nvPr>
        </p:nvSpPr>
        <p:spPr/>
        <p:txBody>
          <a:bodyPr/>
          <a:lstStyle/>
          <a:p>
            <a:endParaRPr lang="es-AR"/>
          </a:p>
        </p:txBody>
      </p:sp>
      <p:sp>
        <p:nvSpPr>
          <p:cNvPr id="4" name="3 Marcador de contenido"/>
          <p:cNvSpPr>
            <a:spLocks noGrp="1"/>
          </p:cNvSpPr>
          <p:nvPr>
            <p:ph sz="half" idx="2"/>
          </p:nvPr>
        </p:nvSpPr>
        <p:spPr/>
        <p:txBody>
          <a:bodyPr/>
          <a:lstStyle/>
          <a:p>
            <a:endParaRPr lang="es-AR"/>
          </a:p>
        </p:txBody>
      </p:sp>
      <p:pic>
        <p:nvPicPr>
          <p:cNvPr id="1026" name="Picture 2" descr="http://lh6.ggpht.com/-m19UvbfSLM0/VDmfvX9jwUI/AAAAAAAA1CI/-kr5M4QbKxM/malala%252520premio%252520nobel%252520paz%252520%2525281%252529_thumb.jpg?imgmax=8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88032"/>
            <a:ext cx="9219819" cy="6093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4380777"/>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lstStyle/>
          <a:p>
            <a:endParaRPr lang="es-AR"/>
          </a:p>
        </p:txBody>
      </p:sp>
      <p:sp>
        <p:nvSpPr>
          <p:cNvPr id="6" name="5 Marcador de contenido"/>
          <p:cNvSpPr>
            <a:spLocks noGrp="1"/>
          </p:cNvSpPr>
          <p:nvPr>
            <p:ph idx="1"/>
          </p:nvPr>
        </p:nvSpPr>
        <p:spPr/>
        <p:txBody>
          <a:bodyPr/>
          <a:lstStyle/>
          <a:p>
            <a:pPr marL="0" indent="0" algn="ctr">
              <a:buNone/>
            </a:pPr>
            <a:r>
              <a:rPr lang="es-AR" sz="4400" b="1" dirty="0" smtClean="0"/>
              <a:t>Lo </a:t>
            </a:r>
            <a:r>
              <a:rPr lang="es-AR" sz="4400" b="1" dirty="0"/>
              <a:t>que les </a:t>
            </a:r>
            <a:r>
              <a:rPr lang="es-AR" sz="4400" b="1" dirty="0" smtClean="0"/>
              <a:t>digo </a:t>
            </a:r>
            <a:r>
              <a:rPr lang="es-AR" sz="4400" b="1" dirty="0"/>
              <a:t>de noche, repítanlo a pleno día, y lo que les digo al oído, pregónenlo desde las </a:t>
            </a:r>
            <a:r>
              <a:rPr lang="es-AR" sz="4400" b="1" dirty="0" smtClean="0"/>
              <a:t>azoteas </a:t>
            </a:r>
            <a:r>
              <a:rPr lang="es-AR" b="1" dirty="0" smtClean="0"/>
              <a:t>(Mt </a:t>
            </a:r>
            <a:r>
              <a:rPr lang="es-AR" b="1" dirty="0"/>
              <a:t>10, </a:t>
            </a:r>
            <a:r>
              <a:rPr lang="es-AR" b="1" dirty="0" smtClean="0"/>
              <a:t>26-33)</a:t>
            </a:r>
            <a:endParaRPr lang="es-AR" b="1" dirty="0"/>
          </a:p>
          <a:p>
            <a:endParaRPr lang="es-AR" dirty="0"/>
          </a:p>
          <a:p>
            <a:endParaRPr lang="es-AR" dirty="0"/>
          </a:p>
        </p:txBody>
      </p:sp>
    </p:spTree>
    <p:extLst>
      <p:ext uri="{BB962C8B-B14F-4D97-AF65-F5344CB8AC3E}">
        <p14:creationId xmlns:p14="http://schemas.microsoft.com/office/powerpoint/2010/main" val="2498534141"/>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endParaRPr lang="es-AR"/>
          </a:p>
        </p:txBody>
      </p:sp>
      <p:pic>
        <p:nvPicPr>
          <p:cNvPr id="4" name="Picture 2" descr="http://3.bp.blogspot.com/-Ww-cKTTwDbs/VDmDFZuXprI/AAAAAAAACz4/iQ4jm88_QiE/s1600/1912128_872959612716480_5253238164099615989_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40" y="-1"/>
            <a:ext cx="9144000"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3311835"/>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a:xfrm>
            <a:off x="457200" y="2287413"/>
            <a:ext cx="8229600" cy="4525963"/>
          </a:xfrm>
        </p:spPr>
        <p:txBody>
          <a:bodyPr/>
          <a:lstStyle/>
          <a:p>
            <a:pPr marL="0" indent="0" algn="ctr">
              <a:buNone/>
            </a:pPr>
            <a:r>
              <a:rPr lang="es-AR" sz="4400" b="1" dirty="0" smtClean="0"/>
              <a:t>Felices los pobres de espíritu porque verán a Dios </a:t>
            </a:r>
            <a:r>
              <a:rPr lang="es-AR" dirty="0" smtClean="0"/>
              <a:t>(Mt 5,6)</a:t>
            </a:r>
            <a:endParaRPr lang="es-AR" dirty="0"/>
          </a:p>
        </p:txBody>
      </p:sp>
    </p:spTree>
    <p:extLst>
      <p:ext uri="{BB962C8B-B14F-4D97-AF65-F5344CB8AC3E}">
        <p14:creationId xmlns:p14="http://schemas.microsoft.com/office/powerpoint/2010/main" val="785108699"/>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endParaRPr lang="es-AR"/>
          </a:p>
        </p:txBody>
      </p:sp>
      <p:pic>
        <p:nvPicPr>
          <p:cNvPr id="5122" name="Picture 2" descr="http://pbs.twimg.com/media/BzmOl6ECYAATQg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27384"/>
            <a:ext cx="9180512" cy="6894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0860004"/>
      </p:ext>
    </p:extLst>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lstStyle/>
          <a:p>
            <a:endParaRPr lang="es-AR"/>
          </a:p>
        </p:txBody>
      </p:sp>
      <p:sp>
        <p:nvSpPr>
          <p:cNvPr id="6" name="5 Marcador de contenido"/>
          <p:cNvSpPr>
            <a:spLocks noGrp="1"/>
          </p:cNvSpPr>
          <p:nvPr>
            <p:ph idx="1"/>
          </p:nvPr>
        </p:nvSpPr>
        <p:spPr>
          <a:xfrm>
            <a:off x="457200" y="2359421"/>
            <a:ext cx="8229600" cy="4525963"/>
          </a:xfrm>
        </p:spPr>
        <p:txBody>
          <a:bodyPr/>
          <a:lstStyle/>
          <a:p>
            <a:pPr marL="0" indent="0" algn="ctr">
              <a:buNone/>
            </a:pPr>
            <a:r>
              <a:rPr lang="es-AR" dirty="0"/>
              <a:t> </a:t>
            </a:r>
            <a:r>
              <a:rPr lang="es-AR" sz="4000" b="1" dirty="0"/>
              <a:t>Felices los que tienen hambre y sed de justicia, porque serán </a:t>
            </a:r>
            <a:r>
              <a:rPr lang="es-AR" sz="4000" b="1" dirty="0" smtClean="0"/>
              <a:t>saciados </a:t>
            </a:r>
          </a:p>
          <a:p>
            <a:pPr marL="0" indent="0" algn="ctr">
              <a:buNone/>
            </a:pPr>
            <a:r>
              <a:rPr lang="es-AR" dirty="0" smtClean="0"/>
              <a:t>(Mt 5,6)</a:t>
            </a:r>
            <a:endParaRPr lang="es-AR" dirty="0"/>
          </a:p>
        </p:txBody>
      </p:sp>
    </p:spTree>
    <p:extLst>
      <p:ext uri="{BB962C8B-B14F-4D97-AF65-F5344CB8AC3E}">
        <p14:creationId xmlns:p14="http://schemas.microsoft.com/office/powerpoint/2010/main" val="1820905349"/>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idx="1"/>
          </p:nvPr>
        </p:nvSpPr>
        <p:spPr/>
        <p:txBody>
          <a:bodyPr/>
          <a:lstStyle/>
          <a:p>
            <a:endParaRPr lang="es-AR"/>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88" y="0"/>
            <a:ext cx="9147388"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539552" y="4057233"/>
            <a:ext cx="8604448" cy="2800767"/>
          </a:xfrm>
          <a:prstGeom prst="rect">
            <a:avLst/>
          </a:prstGeom>
          <a:noFill/>
        </p:spPr>
        <p:txBody>
          <a:bodyPr wrap="square" rtlCol="0">
            <a:spAutoFit/>
          </a:bodyPr>
          <a:lstStyle/>
          <a:p>
            <a:r>
              <a:rPr lang="es-AR" sz="4400" b="1" dirty="0" smtClean="0"/>
              <a:t>El  9 de octubre del 2012 le dispararon a quemarropa a la cabeza. Nadie creía que pudiera  salvarse.</a:t>
            </a:r>
            <a:endParaRPr lang="es-AR" sz="4400" b="1" dirty="0"/>
          </a:p>
        </p:txBody>
      </p:sp>
    </p:spTree>
    <p:extLst>
      <p:ext uri="{BB962C8B-B14F-4D97-AF65-F5344CB8AC3E}">
        <p14:creationId xmlns:p14="http://schemas.microsoft.com/office/powerpoint/2010/main" val="1352398004"/>
      </p:ext>
    </p:extLst>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contenido"/>
          <p:cNvSpPr>
            <a:spLocks noGrp="1"/>
          </p:cNvSpPr>
          <p:nvPr>
            <p:ph idx="1"/>
          </p:nvPr>
        </p:nvSpPr>
        <p:spPr/>
        <p:txBody>
          <a:bodyPr>
            <a:normAutofit/>
          </a:bodyPr>
          <a:lstStyle/>
          <a:p>
            <a:pPr marL="0" indent="0" algn="ctr">
              <a:buNone/>
            </a:pPr>
            <a:r>
              <a:rPr lang="es-AR" sz="4400" b="1" dirty="0" smtClean="0"/>
              <a:t>Felices </a:t>
            </a:r>
            <a:r>
              <a:rPr lang="es-AR" sz="4400" b="1" dirty="0"/>
              <a:t>los que son perseguidos por practicar la justicia, porque a ellos les pertenece el Reino de los </a:t>
            </a:r>
            <a:r>
              <a:rPr lang="es-AR" sz="4400" b="1" dirty="0" smtClean="0"/>
              <a:t>Cielos . De la misma manera persiguieron a los profetas que los precedieron </a:t>
            </a:r>
            <a:r>
              <a:rPr lang="es-AR" sz="1800" b="1" dirty="0" smtClean="0"/>
              <a:t>(Mt 5, 11-12)</a:t>
            </a:r>
            <a:endParaRPr lang="es-AR" sz="1800" b="1" dirty="0"/>
          </a:p>
        </p:txBody>
      </p:sp>
    </p:spTree>
    <p:extLst>
      <p:ext uri="{BB962C8B-B14F-4D97-AF65-F5344CB8AC3E}">
        <p14:creationId xmlns:p14="http://schemas.microsoft.com/office/powerpoint/2010/main" val="1114588224"/>
      </p:ext>
    </p:extLst>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3" name="2 Marcador de contenido"/>
          <p:cNvSpPr>
            <a:spLocks noGrp="1"/>
          </p:cNvSpPr>
          <p:nvPr>
            <p:ph sz="half" idx="1"/>
          </p:nvPr>
        </p:nvSpPr>
        <p:spPr/>
        <p:txBody>
          <a:bodyPr/>
          <a:lstStyle/>
          <a:p>
            <a:endParaRPr lang="es-AR"/>
          </a:p>
        </p:txBody>
      </p:sp>
      <p:sp>
        <p:nvSpPr>
          <p:cNvPr id="4" name="3 Marcador de contenido"/>
          <p:cNvSpPr>
            <a:spLocks noGrp="1"/>
          </p:cNvSpPr>
          <p:nvPr>
            <p:ph sz="half" idx="2"/>
          </p:nvPr>
        </p:nvSpPr>
        <p:spPr/>
        <p:txBody>
          <a:bodyPr/>
          <a:lstStyle/>
          <a:p>
            <a:endParaRPr lang="es-AR"/>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5725"/>
            <a:ext cx="9144000" cy="6970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8191194"/>
      </p:ext>
    </p:extLst>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arcador de contenido"/>
          <p:cNvSpPr>
            <a:spLocks noGrp="1"/>
          </p:cNvSpPr>
          <p:nvPr>
            <p:ph idx="1"/>
          </p:nvPr>
        </p:nvSpPr>
        <p:spPr>
          <a:xfrm>
            <a:off x="457200" y="1600200"/>
            <a:ext cx="3322712" cy="4525963"/>
          </a:xfrm>
        </p:spPr>
        <p:txBody>
          <a:bodyPr>
            <a:normAutofit/>
          </a:bodyPr>
          <a:lstStyle/>
          <a:p>
            <a:r>
              <a:rPr lang="es-AR" sz="4000" b="1" dirty="0" smtClean="0"/>
              <a:t>Palabra del Señor</a:t>
            </a:r>
          </a:p>
          <a:p>
            <a:r>
              <a:rPr lang="es-AR" sz="4000" b="1" dirty="0" smtClean="0"/>
              <a:t>GLORIA A TI, SEÑOR JESÚS</a:t>
            </a:r>
            <a:endParaRPr lang="es-AR" sz="4000" b="1" dirty="0"/>
          </a:p>
        </p:txBody>
      </p:sp>
      <p:pic>
        <p:nvPicPr>
          <p:cNvPr id="13314" name="Picture 2" descr="http://noticias.starmedia.com/imagenes/2014/10/malala-yousafzai-nobel-paz.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945" y="0"/>
            <a:ext cx="5076056" cy="6893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8462486"/>
      </p:ext>
    </p:extLst>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b="1" dirty="0" smtClean="0"/>
              <a:t>Repetimos juntos con el papa Francisco</a:t>
            </a:r>
            <a:endParaRPr lang="es-AR" b="1" dirty="0"/>
          </a:p>
        </p:txBody>
      </p:sp>
      <p:sp>
        <p:nvSpPr>
          <p:cNvPr id="4" name="3 Marcador de contenido"/>
          <p:cNvSpPr>
            <a:spLocks noGrp="1"/>
          </p:cNvSpPr>
          <p:nvPr>
            <p:ph idx="1"/>
          </p:nvPr>
        </p:nvSpPr>
        <p:spPr/>
        <p:txBody>
          <a:bodyPr/>
          <a:lstStyle/>
          <a:p>
            <a:r>
              <a:rPr lang="es-AR" b="1" dirty="0" smtClean="0">
                <a:latin typeface="Arial" pitchFamily="34" charset="0"/>
                <a:cs typeface="Arial" pitchFamily="34" charset="0"/>
              </a:rPr>
              <a:t>Jóvenes: Sean </a:t>
            </a:r>
            <a:r>
              <a:rPr lang="es-AR" b="1" dirty="0">
                <a:latin typeface="Arial" pitchFamily="34" charset="0"/>
                <a:cs typeface="Arial" pitchFamily="34" charset="0"/>
              </a:rPr>
              <a:t>valientes, no tengan miedo a </a:t>
            </a:r>
            <a:r>
              <a:rPr lang="es-AR" b="1" dirty="0" smtClean="0">
                <a:latin typeface="Arial" pitchFamily="34" charset="0"/>
                <a:cs typeface="Arial" pitchFamily="34" charset="0"/>
              </a:rPr>
              <a:t>llorar.</a:t>
            </a:r>
            <a:r>
              <a:rPr lang="es-AR" dirty="0">
                <a:latin typeface="Arial" pitchFamily="34" charset="0"/>
                <a:cs typeface="Arial" pitchFamily="34" charset="0"/>
              </a:rPr>
              <a:t/>
            </a:r>
            <a:br>
              <a:rPr lang="es-AR" dirty="0">
                <a:latin typeface="Arial" pitchFamily="34" charset="0"/>
                <a:cs typeface="Arial" pitchFamily="34" charset="0"/>
              </a:rPr>
            </a:br>
            <a:r>
              <a:rPr lang="es-AR" b="1" dirty="0">
                <a:latin typeface="Arial" pitchFamily="34" charset="0"/>
                <a:cs typeface="Arial" pitchFamily="34" charset="0"/>
              </a:rPr>
              <a:t>Solamente cuando Cristo lloró, entendió nuestros dramas.</a:t>
            </a:r>
            <a:r>
              <a:rPr lang="es-AR" dirty="0">
                <a:latin typeface="Arial" pitchFamily="34" charset="0"/>
                <a:cs typeface="Arial" pitchFamily="34" charset="0"/>
              </a:rPr>
              <a:t/>
            </a:r>
            <a:br>
              <a:rPr lang="es-AR" dirty="0">
                <a:latin typeface="Arial" pitchFamily="34" charset="0"/>
                <a:cs typeface="Arial" pitchFamily="34" charset="0"/>
              </a:rPr>
            </a:br>
            <a:r>
              <a:rPr lang="es-AR" dirty="0">
                <a:latin typeface="Arial" pitchFamily="34" charset="0"/>
                <a:cs typeface="Arial" pitchFamily="34" charset="0"/>
              </a:rPr>
              <a:t> </a:t>
            </a:r>
            <a:br>
              <a:rPr lang="es-AR" dirty="0">
                <a:latin typeface="Arial" pitchFamily="34" charset="0"/>
                <a:cs typeface="Arial" pitchFamily="34" charset="0"/>
              </a:rPr>
            </a:br>
            <a:r>
              <a:rPr lang="es-AR" b="1" dirty="0">
                <a:latin typeface="Arial" pitchFamily="34" charset="0"/>
                <a:cs typeface="Arial" pitchFamily="34" charset="0"/>
              </a:rPr>
              <a:t>Ciertas realidades de la vida solamente se ven con los ojos limpios por las lágrimas porque permiten ver  el dolor de los que sufren.</a:t>
            </a:r>
          </a:p>
          <a:p>
            <a:endParaRPr lang="es-AR" dirty="0"/>
          </a:p>
        </p:txBody>
      </p:sp>
    </p:spTree>
    <p:extLst>
      <p:ext uri="{BB962C8B-B14F-4D97-AF65-F5344CB8AC3E}">
        <p14:creationId xmlns:p14="http://schemas.microsoft.com/office/powerpoint/2010/main" val="4287547868"/>
      </p:ext>
    </p:extLst>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www.lanoticia1.com/sites/default/files/styles/contenido_col2_full/public/francisco_2507_0.jpg"/>
          <p:cNvPicPr>
            <a:picLocks noChangeAspect="1" noChangeArrowheads="1"/>
          </p:cNvPicPr>
          <p:nvPr/>
        </p:nvPicPr>
        <p:blipFill>
          <a:blip r:embed="rId2"/>
          <a:srcRect/>
          <a:stretch>
            <a:fillRect/>
          </a:stretch>
        </p:blipFill>
        <p:spPr bwMode="auto">
          <a:xfrm>
            <a:off x="-30609" y="-116632"/>
            <a:ext cx="9372627" cy="6858000"/>
          </a:xfrm>
          <a:prstGeom prst="rect">
            <a:avLst/>
          </a:prstGeom>
          <a:noFill/>
        </p:spPr>
      </p:pic>
    </p:spTree>
    <p:extLst>
      <p:ext uri="{BB962C8B-B14F-4D97-AF65-F5344CB8AC3E}">
        <p14:creationId xmlns:p14="http://schemas.microsoft.com/office/powerpoint/2010/main" val="19922276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circle(in)">
                                      <p:cBhvr>
                                        <p:cTn id="7" dur="20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2 Marcador de contenido"/>
          <p:cNvSpPr txBox="1">
            <a:spLocks/>
          </p:cNvSpPr>
          <p:nvPr/>
        </p:nvSpPr>
        <p:spPr>
          <a:xfrm>
            <a:off x="467544" y="476672"/>
            <a:ext cx="8229600" cy="5472608"/>
          </a:xfrm>
          <a:prstGeom prst="rect">
            <a:avLst/>
          </a:prstGeom>
        </p:spPr>
        <p:txBody>
          <a:bodyPr>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s-ES_tradnl" sz="4000" b="1" dirty="0" smtClean="0"/>
              <a:t> Ver a jóvenes que creen  que el amor es más fuerte que el odio, que la paz es más fuerte que la guerra, que el respeto es más fuerte que el conflicto, que la armonía es más fuerte que la tensión es motivo de alegría </a:t>
            </a:r>
            <a:r>
              <a:rPr lang="es-AR" sz="4000" b="1" dirty="0" smtClean="0"/>
              <a:t> </a:t>
            </a:r>
          </a:p>
          <a:p>
            <a:pPr marL="0" indent="0">
              <a:buNone/>
            </a:pPr>
            <a:endParaRPr lang="es-AR" sz="4000" b="1" dirty="0" smtClean="0"/>
          </a:p>
          <a:p>
            <a:r>
              <a:rPr lang="es-AR" sz="4000" b="1" dirty="0" smtClean="0"/>
              <a:t>Ustedes, jóvenes,  son señales de esperanza  en la Iglesia y en el mundo ¡Coraje y adelante </a:t>
            </a:r>
            <a:endParaRPr lang="es-AR" dirty="0"/>
          </a:p>
        </p:txBody>
      </p:sp>
    </p:spTree>
    <p:extLst>
      <p:ext uri="{BB962C8B-B14F-4D97-AF65-F5344CB8AC3E}">
        <p14:creationId xmlns:p14="http://schemas.microsoft.com/office/powerpoint/2010/main" val="1971339367"/>
      </p:ext>
    </p:extLst>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cde.elcomercio.pe/66/ima/0/0/6/4/3/643485.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37403304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diamond(out)">
                                      <p:cBhvr>
                                        <p:cTn id="7" dur="20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9" name="Picture 5"/>
          <p:cNvPicPr>
            <a:picLocks noChangeAspect="1" noChangeArrowheads="1"/>
          </p:cNvPicPr>
          <p:nvPr/>
        </p:nvPicPr>
        <p:blipFill>
          <a:blip r:embed="rId2"/>
          <a:srcRect/>
          <a:stretch>
            <a:fillRect/>
          </a:stretch>
        </p:blipFill>
        <p:spPr bwMode="auto">
          <a:xfrm>
            <a:off x="-29046" y="764704"/>
            <a:ext cx="9255403" cy="5286388"/>
          </a:xfrm>
          <a:prstGeom prst="rect">
            <a:avLst/>
          </a:prstGeom>
          <a:noFill/>
          <a:ln w="9525">
            <a:noFill/>
            <a:miter lim="800000"/>
            <a:headEnd/>
            <a:tailEnd/>
          </a:ln>
          <a:effectLst/>
        </p:spPr>
      </p:pic>
    </p:spTree>
    <p:extLst>
      <p:ext uri="{BB962C8B-B14F-4D97-AF65-F5344CB8AC3E}">
        <p14:creationId xmlns:p14="http://schemas.microsoft.com/office/powerpoint/2010/main" val="25071651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nodeType="clickEffect">
                                  <p:stCondLst>
                                    <p:cond delay="0"/>
                                  </p:stCondLst>
                                  <p:childTnLst>
                                    <p:set>
                                      <p:cBhvr>
                                        <p:cTn id="6" dur="1" fill="hold">
                                          <p:stCondLst>
                                            <p:cond delay="0"/>
                                          </p:stCondLst>
                                        </p:cTn>
                                        <p:tgtEl>
                                          <p:spTgt spid="6149"/>
                                        </p:tgtEl>
                                        <p:attrNameLst>
                                          <p:attrName>style.visibility</p:attrName>
                                        </p:attrNameLst>
                                      </p:cBhvr>
                                      <p:to>
                                        <p:strVal val="visible"/>
                                      </p:to>
                                    </p:set>
                                    <p:animEffect transition="in" filter="wheel(8)">
                                      <p:cBhvr>
                                        <p:cTn id="7" dur="2000"/>
                                        <p:tgtEl>
                                          <p:spTgt spid="6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RCER DI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TERCER DIA</Template>
  <TotalTime>1090</TotalTime>
  <Words>538</Words>
  <Application>Microsoft Macintosh PowerPoint</Application>
  <PresentationFormat>Presentación en pantalla (4:3)</PresentationFormat>
  <Paragraphs>55</Paragraphs>
  <Slides>78</Slides>
  <Notes>1</Notes>
  <HiddenSlides>0</HiddenSlides>
  <MMClips>0</MMClips>
  <ScaleCrop>false</ScaleCrop>
  <HeadingPairs>
    <vt:vector size="4" baseType="variant">
      <vt:variant>
        <vt:lpstr>Tema</vt:lpstr>
      </vt:variant>
      <vt:variant>
        <vt:i4>1</vt:i4>
      </vt:variant>
      <vt:variant>
        <vt:lpstr>Títulos de diapositiva</vt:lpstr>
      </vt:variant>
      <vt:variant>
        <vt:i4>78</vt:i4>
      </vt:variant>
    </vt:vector>
  </HeadingPairs>
  <TitlesOfParts>
    <vt:vector size="79" baseType="lpstr">
      <vt:lpstr>TERCER DIA</vt:lpstr>
      <vt:lpstr>CONGRESO DE TEOLOGÍA 26 AL  30 DE OCTUBRE 2015</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 esta hora exactamente hay un niño en la calle…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Repetimos juntos con el papa Francisco</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CONGRESO DE TEOLOGIA 26 AL  30 DE OCTUBRE 2015</dc:title>
  <dc:creator>Marta</dc:creator>
  <cp:lastModifiedBy>Oscar A. Pérez Sayago</cp:lastModifiedBy>
  <cp:revision>112</cp:revision>
  <dcterms:created xsi:type="dcterms:W3CDTF">2015-03-29T22:21:43Z</dcterms:created>
  <dcterms:modified xsi:type="dcterms:W3CDTF">2015-10-22T01:40:30Z</dcterms:modified>
</cp:coreProperties>
</file>