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 snapToGrid="0">
      <p:cViewPr varScale="1">
        <p:scale>
          <a:sx n="50" d="100"/>
          <a:sy n="50" d="100"/>
        </p:scale>
        <p:origin x="7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569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576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51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51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64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36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657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71A48-F18A-45B3-BC05-1E27DA3F88AF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66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18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72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259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5B261-8843-42D1-AAFC-05E20E2D9B97}" type="datetimeFigureOut">
              <a:rPr lang="en-US" smtClean="0"/>
              <a:t>10/23/2015</a:t>
            </a:fld>
            <a:endParaRPr lang="en-US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9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97484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r"/>
            <a:r>
              <a:rPr lang="es-PE" sz="5400" b="1" dirty="0"/>
              <a:t>COYUNTURA Y RELEVANCIA ECLESIAL </a:t>
            </a:r>
            <a:r>
              <a:rPr lang="es-PE" sz="5400" dirty="0"/>
              <a:t/>
            </a:r>
            <a:br>
              <a:rPr lang="es-PE" sz="5400" dirty="0"/>
            </a:br>
            <a:r>
              <a:rPr lang="es-PE" sz="5400" b="1" dirty="0"/>
              <a:t>DESAFÍOS Y OPORTUNIDADES</a:t>
            </a:r>
            <a:r>
              <a:rPr lang="es-PE" sz="5400" dirty="0"/>
              <a:t/>
            </a:r>
            <a:br>
              <a:rPr lang="es-PE" sz="5400" dirty="0"/>
            </a:br>
            <a:r>
              <a:rPr lang="es-PE" sz="5400" b="1" dirty="0"/>
              <a:t> </a:t>
            </a:r>
            <a:r>
              <a:rPr lang="es-PE" sz="5400" dirty="0"/>
              <a:t/>
            </a:r>
            <a:br>
              <a:rPr lang="es-PE" sz="5400" dirty="0"/>
            </a:br>
            <a:r>
              <a:rPr lang="es-PE" sz="5400" b="1" dirty="0"/>
              <a:t>Cecilia Tovar S. </a:t>
            </a:r>
            <a:endParaRPr lang="es-PE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97280" y="4362451"/>
            <a:ext cx="10061171" cy="1695450"/>
          </a:xfrm>
          <a:ln>
            <a:solidFill>
              <a:schemeClr val="accent2"/>
            </a:solidFill>
          </a:ln>
        </p:spPr>
        <p:txBody>
          <a:bodyPr>
            <a:normAutofit/>
          </a:bodyPr>
          <a:lstStyle/>
          <a:p>
            <a:pPr algn="ctr"/>
            <a:r>
              <a:rPr lang="es-PE" b="1" dirty="0"/>
              <a:t>Congreso Continental de Teología </a:t>
            </a:r>
          </a:p>
          <a:p>
            <a:pPr algn="ctr"/>
            <a:r>
              <a:rPr lang="es-PE" b="1" dirty="0"/>
              <a:t>Iglesia que camina con Espíritu y desde los pobres</a:t>
            </a:r>
          </a:p>
          <a:p>
            <a:pPr algn="ctr"/>
            <a:r>
              <a:rPr lang="es-PE" b="1" dirty="0"/>
              <a:t>26 al 30 de octubre de 2015. Belo Horizonte, Brasil</a:t>
            </a:r>
          </a:p>
          <a:p>
            <a:pPr algn="r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02116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733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s-PE" sz="4000" b="1" dirty="0" smtClean="0">
                <a:solidFill>
                  <a:schemeClr val="accent2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 NOTAS METODOLÓGICAS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endParaRPr lang="es-PE" sz="4000" b="1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PE" sz="4000" b="1" dirty="0">
                <a:solidFill>
                  <a:schemeClr val="accent6"/>
                </a:solidFill>
              </a:rPr>
              <a:t>1.1. La coyuntura</a:t>
            </a:r>
            <a:r>
              <a:rPr lang="es-PE" sz="4000" dirty="0">
                <a:solidFill>
                  <a:schemeClr val="accent6"/>
                </a:solidFill>
              </a:rPr>
              <a:t> </a:t>
            </a:r>
            <a:r>
              <a:rPr lang="es-PE" sz="4000" dirty="0"/>
              <a:t>en términos políticos es el juego de las fuerzas e intereses que intervienen en una situación, sea para acceder al poder, o para mantenerlo, o para incidir en él. </a:t>
            </a:r>
          </a:p>
          <a:p>
            <a:pPr algn="just">
              <a:lnSpc>
                <a:spcPct val="107000"/>
              </a:lnSpc>
            </a:pPr>
            <a:r>
              <a:rPr lang="es-PE" sz="4000" dirty="0" smtClean="0"/>
              <a:t>Tiene </a:t>
            </a:r>
            <a:r>
              <a:rPr lang="es-PE" sz="4000" dirty="0"/>
              <a:t>como trasfondo aspectos </a:t>
            </a:r>
            <a:r>
              <a:rPr lang="es-PE" sz="4000" b="1" dirty="0" smtClean="0"/>
              <a:t>estructurales</a:t>
            </a:r>
            <a:endParaRPr lang="es-PE" sz="4000" dirty="0" smtClean="0"/>
          </a:p>
          <a:p>
            <a:pPr algn="just">
              <a:lnSpc>
                <a:spcPct val="107000"/>
              </a:lnSpc>
            </a:pPr>
            <a:r>
              <a:rPr lang="es-PE" sz="4000" dirty="0"/>
              <a:t>Es un análisis </a:t>
            </a:r>
            <a:r>
              <a:rPr lang="es-PE" sz="4000" b="1" dirty="0"/>
              <a:t>para la </a:t>
            </a:r>
            <a:r>
              <a:rPr lang="es-PE" sz="4000" b="1" dirty="0" smtClean="0"/>
              <a:t>acción</a:t>
            </a:r>
          </a:p>
          <a:p>
            <a:pPr algn="just">
              <a:lnSpc>
                <a:spcPct val="107000"/>
              </a:lnSpc>
            </a:pPr>
            <a:r>
              <a:rPr lang="es-PE" sz="4000" dirty="0" smtClean="0"/>
              <a:t> </a:t>
            </a:r>
          </a:p>
          <a:p>
            <a:pPr algn="just">
              <a:lnSpc>
                <a:spcPct val="107000"/>
              </a:lnSpc>
            </a:pPr>
            <a:endParaRPr lang="es-PE" sz="4000" dirty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661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602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 smtClean="0">
                <a:solidFill>
                  <a:schemeClr val="accent6"/>
                </a:solidFill>
              </a:rPr>
              <a:t>1.2 </a:t>
            </a:r>
            <a:r>
              <a:rPr lang="es-PE" sz="3600" b="1" dirty="0">
                <a:solidFill>
                  <a:schemeClr val="accent6"/>
                </a:solidFill>
              </a:rPr>
              <a:t>La </a:t>
            </a:r>
            <a:r>
              <a:rPr lang="es-PE" sz="3600" b="1" dirty="0" smtClean="0">
                <a:solidFill>
                  <a:schemeClr val="accent6"/>
                </a:solidFill>
              </a:rPr>
              <a:t>Iglesia -  una institución muy compleja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No se puede calcar el análisis político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Los cambios en ella no resultan automáticamente de los cambios sociales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Dimensión internacional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Historia y Tradición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Estructura jerárquica y  libertad de conciencia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Cargos casi vitalicios e importancia del individuo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Evangelio como referente superior inagotable</a:t>
            </a:r>
          </a:p>
          <a:p>
            <a:pPr marL="571500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La acción del Espíritu</a:t>
            </a: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041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6779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 smtClean="0">
                <a:solidFill>
                  <a:schemeClr val="accent6"/>
                </a:solidFill>
              </a:rPr>
              <a:t>1.3. Categorías </a:t>
            </a:r>
            <a:r>
              <a:rPr lang="es-PE" sz="3600" b="1" dirty="0">
                <a:solidFill>
                  <a:schemeClr val="accent6"/>
                </a:solidFill>
              </a:rPr>
              <a:t>de análisis: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PE" sz="3600" dirty="0"/>
              <a:t>El </a:t>
            </a:r>
            <a:r>
              <a:rPr lang="es-PE" sz="3600" b="1" dirty="0"/>
              <a:t>ámbito </a:t>
            </a:r>
            <a:r>
              <a:rPr lang="es-PE" sz="3600" dirty="0"/>
              <a:t>del análisis: puede ser local, nacional, regional, </a:t>
            </a:r>
            <a:r>
              <a:rPr lang="es-PE" sz="3600" dirty="0" smtClean="0">
                <a:solidFill>
                  <a:schemeClr val="accent5"/>
                </a:solidFill>
              </a:rPr>
              <a:t>mundial.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PE" sz="3600" dirty="0" smtClean="0"/>
              <a:t>El </a:t>
            </a:r>
            <a:r>
              <a:rPr lang="es-PE" sz="3600" b="1" dirty="0"/>
              <a:t>tiempo</a:t>
            </a:r>
            <a:r>
              <a:rPr lang="es-PE" sz="3600" dirty="0"/>
              <a:t>, que supone diferentes formas</a:t>
            </a:r>
            <a:r>
              <a:rPr lang="es-PE" sz="3600" dirty="0" smtClean="0"/>
              <a:t>:</a:t>
            </a:r>
          </a:p>
          <a:p>
            <a:pPr lvl="0"/>
            <a:r>
              <a:rPr lang="es-PE" sz="3600" dirty="0" smtClean="0"/>
              <a:t>		</a:t>
            </a:r>
            <a:r>
              <a:rPr lang="es-PE" sz="3600" dirty="0" smtClean="0">
                <a:solidFill>
                  <a:schemeClr val="accent5"/>
                </a:solidFill>
              </a:rPr>
              <a:t>Un </a:t>
            </a:r>
            <a:r>
              <a:rPr lang="es-PE" sz="3600" b="1" dirty="0">
                <a:solidFill>
                  <a:schemeClr val="accent5"/>
                </a:solidFill>
              </a:rPr>
              <a:t>período </a:t>
            </a:r>
            <a:r>
              <a:rPr lang="es-PE" sz="3600" dirty="0"/>
              <a:t>es un lapso en que una correlación de </a:t>
            </a:r>
            <a:r>
              <a:rPr lang="es-PE" sz="3600" dirty="0" smtClean="0"/>
              <a:t>			fuerzas </a:t>
            </a:r>
            <a:r>
              <a:rPr lang="es-PE" sz="3600" dirty="0"/>
              <a:t>se mantiene básicamente estable. </a:t>
            </a:r>
          </a:p>
          <a:p>
            <a:r>
              <a:rPr lang="es-PE" sz="3600" dirty="0"/>
              <a:t> </a:t>
            </a:r>
            <a:r>
              <a:rPr lang="es-PE" sz="3600" dirty="0" smtClean="0"/>
              <a:t>		</a:t>
            </a:r>
            <a:r>
              <a:rPr lang="es-PE" sz="3600" dirty="0" smtClean="0">
                <a:solidFill>
                  <a:schemeClr val="accent5"/>
                </a:solidFill>
              </a:rPr>
              <a:t>Una</a:t>
            </a:r>
            <a:r>
              <a:rPr lang="es-PE" sz="3600" b="1" dirty="0" smtClean="0">
                <a:solidFill>
                  <a:schemeClr val="accent5"/>
                </a:solidFill>
              </a:rPr>
              <a:t> </a:t>
            </a:r>
            <a:r>
              <a:rPr lang="es-PE" sz="3600" b="1" dirty="0">
                <a:solidFill>
                  <a:schemeClr val="accent5"/>
                </a:solidFill>
              </a:rPr>
              <a:t>fase </a:t>
            </a:r>
            <a:r>
              <a:rPr lang="es-PE" sz="3600" dirty="0"/>
              <a:t>es el lapso en el que se producen </a:t>
            </a:r>
            <a:r>
              <a:rPr lang="es-PE" sz="3600" dirty="0" smtClean="0"/>
              <a:t>						modificaciones </a:t>
            </a:r>
            <a:r>
              <a:rPr lang="es-PE" sz="3600" dirty="0"/>
              <a:t>significativas dentro del período</a:t>
            </a:r>
          </a:p>
          <a:p>
            <a:r>
              <a:rPr lang="es-PE" sz="3600" dirty="0"/>
              <a:t> </a:t>
            </a:r>
            <a:r>
              <a:rPr lang="es-PE" sz="3600" dirty="0" smtClean="0"/>
              <a:t>		</a:t>
            </a:r>
            <a:r>
              <a:rPr lang="es-PE" sz="3600" dirty="0" smtClean="0">
                <a:solidFill>
                  <a:schemeClr val="accent5"/>
                </a:solidFill>
              </a:rPr>
              <a:t>Una </a:t>
            </a:r>
            <a:r>
              <a:rPr lang="es-PE" sz="3600" b="1" dirty="0">
                <a:solidFill>
                  <a:schemeClr val="accent5"/>
                </a:solidFill>
              </a:rPr>
              <a:t>coyuntura </a:t>
            </a:r>
            <a:r>
              <a:rPr lang="es-PE" sz="3600" dirty="0"/>
              <a:t>es el lapso dentro de una fase </a:t>
            </a:r>
            <a:r>
              <a:rPr lang="es-PE" sz="3600" dirty="0" smtClean="0"/>
              <a:t>					marcado </a:t>
            </a:r>
            <a:r>
              <a:rPr lang="es-PE" sz="3600" dirty="0"/>
              <a:t>por la ofensiva de una de las fuerzas de la </a:t>
            </a:r>
            <a:r>
              <a:rPr lang="es-PE" sz="3600" dirty="0" smtClean="0"/>
              <a:t>			correlación</a:t>
            </a:r>
            <a:endParaRPr lang="es-PE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3600" dirty="0" smtClean="0"/>
              <a:t>Los </a:t>
            </a:r>
            <a:r>
              <a:rPr lang="es-PE" sz="3600" b="1" dirty="0" smtClean="0"/>
              <a:t>actores: </a:t>
            </a:r>
            <a:r>
              <a:rPr lang="es-PE" sz="3600" dirty="0"/>
              <a:t>las fuerzas dinámicas en la Iglesia</a:t>
            </a:r>
            <a:endParaRPr lang="es-PE" sz="3600" b="1" dirty="0" smtClean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470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799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PE" sz="4000" b="1" dirty="0" smtClean="0">
                <a:solidFill>
                  <a:schemeClr val="accent2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2. ANÁLISIS DE LA COYUNTURA ECLESIAL</a:t>
            </a:r>
            <a:endParaRPr lang="es-PE" sz="4000" b="1" dirty="0">
              <a:latin typeface="Georgia" panose="02040502050405020303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PE" sz="4000" b="1" dirty="0" smtClean="0">
                <a:solidFill>
                  <a:schemeClr val="accent6"/>
                </a:solidFill>
              </a:rPr>
              <a:t>2.1. </a:t>
            </a:r>
            <a:r>
              <a:rPr lang="es-PE" sz="4000" b="1" dirty="0">
                <a:solidFill>
                  <a:schemeClr val="accent6"/>
                </a:solidFill>
              </a:rPr>
              <a:t>Á</a:t>
            </a:r>
            <a:r>
              <a:rPr lang="es-PE" sz="4000" b="1" dirty="0" smtClean="0">
                <a:solidFill>
                  <a:schemeClr val="accent6"/>
                </a:solidFill>
              </a:rPr>
              <a:t>mbito mundial:  </a:t>
            </a:r>
            <a:r>
              <a:rPr lang="es-PE" sz="4000" dirty="0" smtClean="0"/>
              <a:t>la Iglesia internacional</a:t>
            </a:r>
          </a:p>
          <a:p>
            <a:pPr algn="just">
              <a:lnSpc>
                <a:spcPct val="107000"/>
              </a:lnSpc>
            </a:pPr>
            <a:r>
              <a:rPr lang="es-PE" sz="4000" b="1" dirty="0" smtClean="0">
                <a:solidFill>
                  <a:schemeClr val="accent6"/>
                </a:solidFill>
              </a:rPr>
              <a:t>2.2. Período conciliar: </a:t>
            </a:r>
            <a:r>
              <a:rPr lang="es-PE" sz="4000" dirty="0"/>
              <a:t>comienza con la </a:t>
            </a:r>
            <a:r>
              <a:rPr lang="es-PE" sz="4000" b="1" dirty="0"/>
              <a:t>coyuntura del Concilio Vaticano II</a:t>
            </a:r>
            <a:r>
              <a:rPr lang="es-PE" sz="4000" dirty="0"/>
              <a:t>, atraviesa diferentes </a:t>
            </a:r>
            <a:r>
              <a:rPr lang="es-PE" sz="4000" b="1" dirty="0"/>
              <a:t>fases, </a:t>
            </a:r>
            <a:r>
              <a:rPr lang="es-PE" sz="4000" dirty="0"/>
              <a:t>y se extiende hasta la </a:t>
            </a:r>
            <a:r>
              <a:rPr lang="es-PE" sz="4000" b="1" dirty="0"/>
              <a:t>coyuntura actual del pontificado de Francisco</a:t>
            </a:r>
            <a:r>
              <a:rPr lang="es-PE" sz="4000" dirty="0"/>
              <a:t>, que abre una nueva </a:t>
            </a:r>
            <a:r>
              <a:rPr lang="es-PE" sz="4000" b="1" dirty="0" smtClean="0"/>
              <a:t>fase, </a:t>
            </a:r>
            <a:r>
              <a:rPr lang="es-PE" sz="4000" dirty="0" smtClean="0"/>
              <a:t>que significa la salida del la </a:t>
            </a:r>
            <a:r>
              <a:rPr lang="es-PE" sz="4000" b="1" dirty="0" smtClean="0"/>
              <a:t>fase de “invierno”. </a:t>
            </a:r>
            <a:endParaRPr lang="es-PE" sz="4000" b="1" dirty="0" smtClean="0">
              <a:solidFill>
                <a:schemeClr val="accent6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es-PE" sz="4000" dirty="0" smtClean="0"/>
              <a:t>Vaticano II marca a la Iglesia hasta hoy</a:t>
            </a:r>
          </a:p>
          <a:p>
            <a:pPr algn="just">
              <a:lnSpc>
                <a:spcPct val="107000"/>
              </a:lnSpc>
            </a:pPr>
            <a:r>
              <a:rPr lang="es-PE" sz="4000" dirty="0" err="1" smtClean="0">
                <a:solidFill>
                  <a:schemeClr val="accent5"/>
                </a:solidFill>
              </a:rPr>
              <a:t>Congar</a:t>
            </a:r>
            <a:r>
              <a:rPr lang="es-PE" sz="4000" dirty="0" smtClean="0">
                <a:solidFill>
                  <a:schemeClr val="accent5"/>
                </a:solidFill>
              </a:rPr>
              <a:t>:</a:t>
            </a:r>
            <a:r>
              <a:rPr lang="es-PE" sz="4000" dirty="0" smtClean="0"/>
              <a:t> asimilación de un Concilio no es fácil</a:t>
            </a:r>
          </a:p>
          <a:p>
            <a:pPr algn="just">
              <a:lnSpc>
                <a:spcPct val="107000"/>
              </a:lnSpc>
            </a:pPr>
            <a:endParaRPr lang="es-PE" sz="4000" dirty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559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5748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>
                <a:solidFill>
                  <a:schemeClr val="accent6"/>
                </a:solidFill>
              </a:rPr>
              <a:t>2</a:t>
            </a:r>
            <a:r>
              <a:rPr lang="es-PE" sz="3600" b="1" dirty="0" smtClean="0">
                <a:solidFill>
                  <a:schemeClr val="accent6"/>
                </a:solidFill>
              </a:rPr>
              <a:t>.3. Los actores:</a:t>
            </a:r>
          </a:p>
          <a:p>
            <a:pPr algn="just">
              <a:lnSpc>
                <a:spcPct val="107000"/>
              </a:lnSpc>
            </a:pPr>
            <a:r>
              <a:rPr lang="es-PE" sz="3600" b="1" dirty="0" smtClean="0"/>
              <a:t>1/ </a:t>
            </a:r>
            <a:r>
              <a:rPr lang="es-PE" sz="3600" b="1" dirty="0" smtClean="0">
                <a:solidFill>
                  <a:schemeClr val="accent5"/>
                </a:solidFill>
              </a:rPr>
              <a:t>Personas o grupos</a:t>
            </a:r>
          </a:p>
          <a:p>
            <a:pPr algn="just">
              <a:lnSpc>
                <a:spcPct val="107000"/>
              </a:lnSpc>
            </a:pPr>
            <a:r>
              <a:rPr lang="es-PE" sz="3600" b="1" dirty="0" smtClean="0"/>
              <a:t>2/ </a:t>
            </a:r>
            <a:r>
              <a:rPr lang="es-PE" sz="3600" b="1" dirty="0" smtClean="0">
                <a:solidFill>
                  <a:schemeClr val="accent5"/>
                </a:solidFill>
              </a:rPr>
              <a:t>Corrientes:</a:t>
            </a:r>
            <a:r>
              <a:rPr lang="es-PE" sz="3600" b="1" dirty="0" smtClean="0"/>
              <a:t> </a:t>
            </a:r>
            <a:r>
              <a:rPr lang="es-PE" sz="3600" dirty="0" smtClean="0"/>
              <a:t>tres dimensiones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PE" sz="3600" dirty="0" smtClean="0"/>
              <a:t>La </a:t>
            </a:r>
            <a:r>
              <a:rPr lang="es-PE" sz="3600" dirty="0"/>
              <a:t>dimensión </a:t>
            </a:r>
            <a:r>
              <a:rPr lang="es-PE" sz="3600" b="1" dirty="0" smtClean="0"/>
              <a:t>teológica</a:t>
            </a:r>
            <a:r>
              <a:rPr lang="es-PE" sz="3600" dirty="0" smtClean="0"/>
              <a:t>: noción de Dios, de la salvación, del Reino </a:t>
            </a:r>
            <a:r>
              <a:rPr lang="es-PE" sz="3600" dirty="0"/>
              <a:t>de Dios, de la tradición, del ser humano y de la historia.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s-PE" sz="3600" dirty="0"/>
              <a:t>La dimensión </a:t>
            </a:r>
            <a:r>
              <a:rPr lang="es-PE" sz="3600" b="1" dirty="0"/>
              <a:t>eclesial u organizativa</a:t>
            </a:r>
            <a:r>
              <a:rPr lang="es-PE" sz="3600" dirty="0"/>
              <a:t>: la misión de la Iglesia, la concepción de Iglesia y de las funciones de sus miembros,  la organización.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PE" sz="3600" dirty="0"/>
              <a:t>La dimensión </a:t>
            </a:r>
            <a:r>
              <a:rPr lang="es-PE" sz="3600" b="1" dirty="0"/>
              <a:t>pastoral: </a:t>
            </a:r>
            <a:r>
              <a:rPr lang="es-PE" sz="3600" dirty="0"/>
              <a:t>las relaciones con la </a:t>
            </a:r>
            <a:r>
              <a:rPr lang="es-PE" sz="3600" dirty="0" smtClean="0"/>
              <a:t>población 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3186854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6613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>
                <a:solidFill>
                  <a:schemeClr val="accent6"/>
                </a:solidFill>
              </a:rPr>
              <a:t>2</a:t>
            </a:r>
            <a:r>
              <a:rPr lang="es-PE" sz="3600" b="1" dirty="0" smtClean="0">
                <a:solidFill>
                  <a:schemeClr val="accent6"/>
                </a:solidFill>
              </a:rPr>
              <a:t>.3. Las corrientes en el período conciliar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a</a:t>
            </a:r>
            <a:r>
              <a:rPr lang="es-PE" sz="3600" dirty="0"/>
              <a:t>/ La </a:t>
            </a:r>
            <a:r>
              <a:rPr lang="es-PE" sz="3600" b="1" dirty="0"/>
              <a:t>corriente renovadora </a:t>
            </a:r>
            <a:r>
              <a:rPr lang="es-PE" sz="3600" dirty="0"/>
              <a:t>conformada por la mayoría conciliar, episcopados y grandes teólogos europeos </a:t>
            </a:r>
            <a:endParaRPr lang="es-PE" sz="3600" dirty="0" smtClean="0"/>
          </a:p>
          <a:p>
            <a:pPr algn="just">
              <a:lnSpc>
                <a:spcPct val="107000"/>
              </a:lnSpc>
            </a:pPr>
            <a:r>
              <a:rPr lang="es-PE" sz="3600" dirty="0" err="1"/>
              <a:t>b</a:t>
            </a:r>
            <a:r>
              <a:rPr lang="es-PE" sz="3600" dirty="0" err="1" smtClean="0"/>
              <a:t>/</a:t>
            </a:r>
            <a:r>
              <a:rPr lang="es-PE" sz="3600" dirty="0" smtClean="0"/>
              <a:t> La </a:t>
            </a:r>
            <a:r>
              <a:rPr lang="es-PE" sz="3600" b="1" dirty="0"/>
              <a:t>corriente conservadora o tradicionalista</a:t>
            </a:r>
            <a:r>
              <a:rPr lang="es-PE" sz="3600" dirty="0"/>
              <a:t>, conformada por la </a:t>
            </a:r>
            <a:r>
              <a:rPr lang="es-PE" sz="3600" dirty="0" smtClean="0"/>
              <a:t>curia. </a:t>
            </a:r>
            <a:r>
              <a:rPr lang="es-PE" sz="3600" dirty="0"/>
              <a:t>Tras el Concilio, se </a:t>
            </a:r>
            <a:r>
              <a:rPr lang="es-PE" sz="3600" dirty="0" smtClean="0"/>
              <a:t>reconfigura </a:t>
            </a:r>
            <a:r>
              <a:rPr lang="es-PE" sz="3600" dirty="0"/>
              <a:t>como una </a:t>
            </a:r>
            <a:r>
              <a:rPr lang="es-PE" sz="3600" b="1" dirty="0"/>
              <a:t>corriente neoconservadora</a:t>
            </a:r>
            <a:r>
              <a:rPr lang="es-PE" sz="3600" dirty="0"/>
              <a:t>, que va a dominar la </a:t>
            </a:r>
            <a:r>
              <a:rPr lang="es-PE" sz="3600" b="1" dirty="0"/>
              <a:t>fase</a:t>
            </a:r>
            <a:r>
              <a:rPr lang="es-PE" sz="3600" dirty="0"/>
              <a:t> llamada el </a:t>
            </a:r>
            <a:r>
              <a:rPr lang="es-PE" sz="3600" b="1" dirty="0"/>
              <a:t>invierno </a:t>
            </a:r>
            <a:r>
              <a:rPr lang="es-PE" sz="3600" b="1" dirty="0" smtClean="0"/>
              <a:t>eclesial </a:t>
            </a:r>
            <a:r>
              <a:rPr lang="es-PE" sz="3600" dirty="0" smtClean="0">
                <a:solidFill>
                  <a:schemeClr val="accent5"/>
                </a:solidFill>
              </a:rPr>
              <a:t>(</a:t>
            </a:r>
            <a:r>
              <a:rPr lang="es-PE" sz="3600" dirty="0" err="1" smtClean="0">
                <a:solidFill>
                  <a:schemeClr val="accent5"/>
                </a:solidFill>
              </a:rPr>
              <a:t>Habermas</a:t>
            </a:r>
            <a:r>
              <a:rPr lang="es-PE" sz="3600" dirty="0" smtClean="0">
                <a:solidFill>
                  <a:schemeClr val="accent5"/>
                </a:solidFill>
              </a:rPr>
              <a:t>)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c/  </a:t>
            </a:r>
            <a:r>
              <a:rPr lang="es-PE" sz="3600" dirty="0"/>
              <a:t>La </a:t>
            </a:r>
            <a:r>
              <a:rPr lang="es-PE" sz="3600" b="1" dirty="0"/>
              <a:t>corriente de la Iglesia de los pobres, </a:t>
            </a:r>
            <a:r>
              <a:rPr lang="es-PE" sz="3600" dirty="0"/>
              <a:t>que emerge con Juan XXIII y el cardenal </a:t>
            </a:r>
            <a:r>
              <a:rPr lang="es-PE" sz="3600" dirty="0" err="1" smtClean="0"/>
              <a:t>Lercaro</a:t>
            </a:r>
            <a:r>
              <a:rPr lang="es-PE" sz="3600" dirty="0" smtClean="0"/>
              <a:t> </a:t>
            </a:r>
            <a:r>
              <a:rPr lang="es-PE" sz="3600" dirty="0"/>
              <a:t>y en el grupo del Pacto de las </a:t>
            </a:r>
            <a:r>
              <a:rPr lang="es-PE" sz="3600" dirty="0" smtClean="0"/>
              <a:t>Catacumbas </a:t>
            </a:r>
            <a:r>
              <a:rPr lang="es-PE" sz="3600" dirty="0" smtClean="0">
                <a:solidFill>
                  <a:schemeClr val="accent5"/>
                </a:solidFill>
              </a:rPr>
              <a:t>(</a:t>
            </a:r>
            <a:r>
              <a:rPr lang="es-PE" sz="3600" dirty="0" err="1" smtClean="0">
                <a:solidFill>
                  <a:schemeClr val="accent5"/>
                </a:solidFill>
              </a:rPr>
              <a:t>Dom</a:t>
            </a:r>
            <a:r>
              <a:rPr lang="es-PE" sz="3600" dirty="0" smtClean="0">
                <a:solidFill>
                  <a:schemeClr val="accent5"/>
                </a:solidFill>
              </a:rPr>
              <a:t> </a:t>
            </a:r>
            <a:r>
              <a:rPr lang="es-PE" sz="3600" dirty="0" err="1">
                <a:solidFill>
                  <a:schemeClr val="accent5"/>
                </a:solidFill>
              </a:rPr>
              <a:t>Helder</a:t>
            </a:r>
            <a:r>
              <a:rPr lang="es-PE" sz="3600" dirty="0">
                <a:solidFill>
                  <a:schemeClr val="accent5"/>
                </a:solidFill>
              </a:rPr>
              <a:t> </a:t>
            </a:r>
            <a:r>
              <a:rPr lang="es-PE" sz="3600" dirty="0" smtClean="0">
                <a:solidFill>
                  <a:schemeClr val="accent5"/>
                </a:solidFill>
              </a:rPr>
              <a:t>Cámara) </a:t>
            </a:r>
            <a:r>
              <a:rPr lang="es-PE" sz="3600" dirty="0" smtClean="0"/>
              <a:t>y luego se desarrolla</a:t>
            </a:r>
            <a:r>
              <a:rPr lang="es-PE" sz="3600" dirty="0" smtClean="0">
                <a:solidFill>
                  <a:schemeClr val="accent5"/>
                </a:solidFill>
              </a:rPr>
              <a:t> </a:t>
            </a:r>
            <a:r>
              <a:rPr lang="es-PE" sz="3600" dirty="0" smtClean="0"/>
              <a:t>en </a:t>
            </a:r>
            <a:r>
              <a:rPr lang="es-PE" sz="3600" dirty="0"/>
              <a:t>América Latina </a:t>
            </a:r>
            <a:r>
              <a:rPr lang="es-PE" sz="3600" dirty="0" smtClean="0"/>
              <a:t>en la </a:t>
            </a:r>
            <a:r>
              <a:rPr lang="es-PE" sz="3600" dirty="0" smtClean="0">
                <a:solidFill>
                  <a:schemeClr val="accent5"/>
                </a:solidFill>
              </a:rPr>
              <a:t>OPP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3709283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419100" y="0"/>
            <a:ext cx="10763250" cy="799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PE" sz="4000" b="1" dirty="0" smtClean="0">
                <a:solidFill>
                  <a:schemeClr val="accent2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3. COYUNTURA ACTUAL - NUEVA FASE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 smtClean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PE" sz="4000" dirty="0" smtClean="0"/>
              <a:t>La elección de Francisco es una coyuntura que abre una nueva fase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PE" sz="4000" b="1" dirty="0" smtClean="0">
                <a:solidFill>
                  <a:schemeClr val="accent6"/>
                </a:solidFill>
              </a:rPr>
              <a:t>3.1. Factores </a:t>
            </a:r>
            <a:r>
              <a:rPr lang="es-PE" sz="4000" dirty="0" smtClean="0"/>
              <a:t>que influyen en esta coyuntura</a:t>
            </a:r>
            <a:r>
              <a:rPr lang="es-PE" sz="4000" b="1" dirty="0" smtClean="0"/>
              <a:t>: 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4000" dirty="0" smtClean="0"/>
              <a:t>Renuncia de Benedicto XVI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4000" dirty="0" smtClean="0"/>
              <a:t>Crisis eclesial aguda por abusos sexuales Escándalos financieros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4000" dirty="0"/>
              <a:t>D</a:t>
            </a:r>
            <a:r>
              <a:rPr lang="es-PE" sz="4000" dirty="0" smtClean="0"/>
              <a:t>eseos de cambio en el consistorio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4000" dirty="0" smtClean="0"/>
              <a:t>Iglesia latinoamericana adulta con aporte</a:t>
            </a:r>
          </a:p>
          <a:p>
            <a:pPr algn="just">
              <a:lnSpc>
                <a:spcPct val="107000"/>
              </a:lnSpc>
            </a:pPr>
            <a:endParaRPr lang="es-PE" sz="4000" dirty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086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6020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 smtClean="0">
                <a:solidFill>
                  <a:schemeClr val="accent6"/>
                </a:solidFill>
              </a:rPr>
              <a:t>3.2. Los hechos principales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1/ Los </a:t>
            </a:r>
            <a:r>
              <a:rPr lang="es-PE" sz="3600" b="1" dirty="0" smtClean="0"/>
              <a:t>gestos </a:t>
            </a:r>
            <a:r>
              <a:rPr lang="es-PE" sz="3600" dirty="0" smtClean="0"/>
              <a:t>de Francisco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2/</a:t>
            </a:r>
            <a:r>
              <a:rPr lang="es-PE" sz="3600" b="1" dirty="0" smtClean="0"/>
              <a:t> </a:t>
            </a:r>
            <a:r>
              <a:rPr lang="es-PE" sz="3600" dirty="0" smtClean="0"/>
              <a:t>Va a </a:t>
            </a:r>
            <a:r>
              <a:rPr lang="es-PE" sz="3600" b="1" dirty="0" smtClean="0"/>
              <a:t>lo esencial (EG): </a:t>
            </a:r>
            <a:r>
              <a:rPr lang="es-PE" sz="3600" dirty="0" smtClean="0"/>
              <a:t>Jesús, Una Iglesia pobre y para los pobres (198),  </a:t>
            </a:r>
            <a:r>
              <a:rPr lang="es-PE" sz="3600" b="1" dirty="0" smtClean="0"/>
              <a:t> </a:t>
            </a:r>
            <a:r>
              <a:rPr lang="es-PE" sz="3600" dirty="0" smtClean="0"/>
              <a:t>la misericordia, salir a las periferias  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3/ Retoma temas centrales del Vaticano II: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Colegialidad G9 y Sínodos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Signos de los Tiempos: economía que mata, LS</a:t>
            </a:r>
          </a:p>
          <a:p>
            <a:pPr marL="1028700" lvl="1" indent="-57150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PE" sz="3600" dirty="0" smtClean="0"/>
              <a:t>Papel de los laicos y </a:t>
            </a:r>
            <a:r>
              <a:rPr lang="es-PE" sz="3600" dirty="0" err="1" smtClean="0"/>
              <a:t>sensus</a:t>
            </a:r>
            <a:r>
              <a:rPr lang="es-PE" sz="3600" dirty="0" smtClean="0"/>
              <a:t> </a:t>
            </a:r>
            <a:r>
              <a:rPr lang="es-PE" sz="3600" dirty="0" err="1" smtClean="0"/>
              <a:t>fidei</a:t>
            </a:r>
            <a:r>
              <a:rPr lang="es-PE" sz="3600" dirty="0" smtClean="0"/>
              <a:t> (EG119)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4/  Emprende </a:t>
            </a:r>
            <a:r>
              <a:rPr lang="es-PE" sz="3600" b="1" dirty="0" smtClean="0"/>
              <a:t>reformas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5/ Lleva a Roma perspectiva de AL: Aparecida, Romero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1836903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90550" y="304800"/>
            <a:ext cx="10763250" cy="6613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3600" b="1" dirty="0" smtClean="0">
                <a:solidFill>
                  <a:schemeClr val="accent6"/>
                </a:solidFill>
              </a:rPr>
              <a:t>3.3. Los </a:t>
            </a:r>
            <a:r>
              <a:rPr lang="es-PE" sz="3600" b="1" dirty="0" smtClean="0">
                <a:solidFill>
                  <a:schemeClr val="accent6"/>
                </a:solidFill>
              </a:rPr>
              <a:t>cuestionamientos</a:t>
            </a:r>
            <a:endParaRPr lang="es-PE" sz="3600" b="1" dirty="0" smtClean="0">
              <a:solidFill>
                <a:schemeClr val="accent6"/>
              </a:solidFill>
            </a:endParaRPr>
          </a:p>
          <a:p>
            <a:pPr algn="just">
              <a:lnSpc>
                <a:spcPct val="107000"/>
              </a:lnSpc>
            </a:pPr>
            <a:endParaRPr lang="es-PE" sz="3600" b="1" dirty="0" smtClean="0">
              <a:solidFill>
                <a:schemeClr val="accent6"/>
              </a:solidFill>
            </a:endParaRPr>
          </a:p>
          <a:p>
            <a:pPr algn="just">
              <a:lnSpc>
                <a:spcPct val="107000"/>
              </a:lnSpc>
            </a:pPr>
            <a:r>
              <a:rPr lang="es-PE" sz="3600" dirty="0"/>
              <a:t>a</a:t>
            </a:r>
            <a:r>
              <a:rPr lang="es-PE" sz="3600" dirty="0" smtClean="0"/>
              <a:t>/ Sectores de la Curia y obispos conservadores</a:t>
            </a:r>
          </a:p>
          <a:p>
            <a:pPr algn="just">
              <a:lnSpc>
                <a:spcPct val="107000"/>
              </a:lnSpc>
            </a:pPr>
            <a:r>
              <a:rPr lang="es-PE" sz="3600" dirty="0" err="1"/>
              <a:t>b</a:t>
            </a:r>
            <a:r>
              <a:rPr lang="es-PE" sz="3600" dirty="0" err="1" smtClean="0"/>
              <a:t>/</a:t>
            </a:r>
            <a:r>
              <a:rPr lang="es-PE" sz="3600" b="1" dirty="0" smtClean="0"/>
              <a:t> </a:t>
            </a:r>
            <a:r>
              <a:rPr lang="es-PE" sz="3600" dirty="0" smtClean="0"/>
              <a:t>Grupos ligados a operaciones financieras corruptas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c/ Los “nuevos movimientos”</a:t>
            </a:r>
          </a:p>
          <a:p>
            <a:pPr algn="just">
              <a:lnSpc>
                <a:spcPct val="107000"/>
              </a:lnSpc>
            </a:pPr>
            <a:r>
              <a:rPr lang="es-PE" sz="3600" dirty="0"/>
              <a:t>d</a:t>
            </a:r>
            <a:r>
              <a:rPr lang="es-PE" sz="3600" dirty="0" smtClean="0"/>
              <a:t>/ Opositores a su política de la misericordia para las familias</a:t>
            </a:r>
            <a:endParaRPr lang="es-PE" sz="3600" b="1" dirty="0" smtClean="0"/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e/ Críticos de sus planteamientos sociales y de LS</a:t>
            </a:r>
          </a:p>
          <a:p>
            <a:pPr algn="just">
              <a:lnSpc>
                <a:spcPct val="107000"/>
              </a:lnSpc>
            </a:pPr>
            <a:endParaRPr lang="es-PE" sz="3600" dirty="0"/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Francisco se mantiene en sus posiciones </a:t>
            </a:r>
          </a:p>
          <a:p>
            <a:pPr algn="just">
              <a:lnSpc>
                <a:spcPct val="107000"/>
              </a:lnSpc>
            </a:pPr>
            <a:r>
              <a:rPr lang="es-PE" sz="3600" dirty="0" smtClean="0"/>
              <a:t>No hay apoyo visible de </a:t>
            </a:r>
            <a:r>
              <a:rPr lang="es-PE" sz="3600" dirty="0"/>
              <a:t>e</a:t>
            </a:r>
            <a:r>
              <a:rPr lang="es-PE" sz="3600" dirty="0" smtClean="0"/>
              <a:t>piscopados de AL</a:t>
            </a:r>
            <a:endParaRPr lang="es-PE" sz="3600" dirty="0"/>
          </a:p>
        </p:txBody>
      </p:sp>
    </p:spTree>
    <p:extLst>
      <p:ext uri="{BB962C8B-B14F-4D97-AF65-F5344CB8AC3E}">
        <p14:creationId xmlns:p14="http://schemas.microsoft.com/office/powerpoint/2010/main" val="1806293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52450" y="228600"/>
            <a:ext cx="10763250" cy="6810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PE" sz="4000" b="1" dirty="0">
                <a:solidFill>
                  <a:schemeClr val="accent2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3</a:t>
            </a:r>
            <a:r>
              <a:rPr lang="es-PE" sz="4000" b="1" dirty="0" smtClean="0">
                <a:solidFill>
                  <a:schemeClr val="accent2"/>
                </a:solidFill>
                <a:latin typeface="Georgia" panose="02040502050405020303" pitchFamily="18" charset="0"/>
                <a:ea typeface="Calibri" panose="020F0502020204030204" pitchFamily="34" charset="0"/>
              </a:rPr>
              <a:t>. DESAFÍOS Y OPORTUNIDADES</a:t>
            </a:r>
          </a:p>
          <a:p>
            <a:pPr algn="just">
              <a:lnSpc>
                <a:spcPct val="107000"/>
              </a:lnSpc>
            </a:pPr>
            <a:r>
              <a:rPr lang="es-PE" sz="4000" b="1" dirty="0" smtClean="0">
                <a:solidFill>
                  <a:schemeClr val="accent6"/>
                </a:solidFill>
              </a:rPr>
              <a:t>3.1. La reforma de la Iglesia, </a:t>
            </a:r>
            <a:r>
              <a:rPr lang="es-PE" sz="4000" dirty="0" smtClean="0"/>
              <a:t>el Concilio y los Signos de los Tiempos hoy. </a:t>
            </a:r>
            <a:endParaRPr lang="es-PE" sz="4000" dirty="0" smtClean="0"/>
          </a:p>
          <a:p>
            <a:pPr algn="just">
              <a:lnSpc>
                <a:spcPct val="107000"/>
              </a:lnSpc>
            </a:pPr>
            <a:r>
              <a:rPr lang="es-PE" sz="4000" dirty="0" err="1" smtClean="0">
                <a:solidFill>
                  <a:schemeClr val="accent5"/>
                </a:solidFill>
              </a:rPr>
              <a:t>Rahner</a:t>
            </a:r>
            <a:r>
              <a:rPr lang="es-PE" sz="4000" dirty="0" smtClean="0">
                <a:solidFill>
                  <a:schemeClr val="accent5"/>
                </a:solidFill>
              </a:rPr>
              <a:t>: </a:t>
            </a:r>
            <a:r>
              <a:rPr lang="es-PE" sz="4000" dirty="0" smtClean="0"/>
              <a:t>así como con Pablo hay transición de un cristianismo judío a uno de gentiles, ahora se da transición de un cristianismo europeo a una religión realmente universal.</a:t>
            </a:r>
          </a:p>
          <a:p>
            <a:pPr algn="just">
              <a:lnSpc>
                <a:spcPct val="107000"/>
              </a:lnSpc>
            </a:pPr>
            <a:r>
              <a:rPr lang="es-PE" sz="3200" dirty="0" smtClean="0">
                <a:solidFill>
                  <a:schemeClr val="accent5"/>
                </a:solidFill>
              </a:rPr>
              <a:t>Observación: </a:t>
            </a:r>
            <a:r>
              <a:rPr lang="es-PE" sz="3200" dirty="0" smtClean="0"/>
              <a:t>la Iglesia aún tiene que terminar de asumir aspectos centrales de la modernidad: libertades, derechos humanos, formas más democráticas de gobierno, la ciencia, igualdad de la mujer.</a:t>
            </a:r>
            <a:endParaRPr lang="es-PE" sz="3200" dirty="0" smtClean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569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42900" y="0"/>
            <a:ext cx="10763250" cy="799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4000" b="1" dirty="0" smtClean="0">
                <a:solidFill>
                  <a:schemeClr val="accent6"/>
                </a:solidFill>
              </a:rPr>
              <a:t>3.2. Volver a lo esencial </a:t>
            </a:r>
            <a:r>
              <a:rPr lang="es-PE" sz="4000" dirty="0" smtClean="0"/>
              <a:t>del mensaje cristiano</a:t>
            </a:r>
            <a:r>
              <a:rPr lang="es-PE" sz="4000" b="1" dirty="0" smtClean="0">
                <a:solidFill>
                  <a:schemeClr val="accent6"/>
                </a:solidFill>
              </a:rPr>
              <a:t> </a:t>
            </a:r>
            <a:r>
              <a:rPr lang="es-PE" sz="4000" dirty="0" smtClean="0"/>
              <a:t>que tenga sentido para la gente de hoy y recupere credibilidad perdida. </a:t>
            </a:r>
          </a:p>
          <a:p>
            <a:pPr algn="just">
              <a:lnSpc>
                <a:spcPct val="107000"/>
              </a:lnSpc>
            </a:pPr>
            <a:r>
              <a:rPr lang="es-PE" sz="4000" dirty="0" smtClean="0"/>
              <a:t>-   Mensaje oscurecido por estilos y escándalos 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4000" dirty="0" smtClean="0"/>
              <a:t>G</a:t>
            </a:r>
            <a:r>
              <a:rPr lang="es-PE" sz="4000" dirty="0" smtClean="0"/>
              <a:t>estos y palabras de </a:t>
            </a:r>
            <a:r>
              <a:rPr lang="es-PE" sz="4000" dirty="0" smtClean="0"/>
              <a:t>Francisco sobre Iglesia pobre y para los pobres, misericordia y no condena, salir a periferias, cuidar la naturaleza, despiertan entusiasmo, pero también fuerte resistencia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4000" dirty="0" smtClean="0"/>
              <a:t>Laicado adulto, </a:t>
            </a:r>
            <a:r>
              <a:rPr lang="es-PE" sz="4000" dirty="0" err="1" smtClean="0"/>
              <a:t>sensus</a:t>
            </a:r>
            <a:r>
              <a:rPr lang="es-PE" sz="4000" dirty="0" smtClean="0"/>
              <a:t> </a:t>
            </a:r>
            <a:r>
              <a:rPr lang="es-PE" sz="4000" dirty="0" err="1" smtClean="0"/>
              <a:t>fidei</a:t>
            </a:r>
            <a:endParaRPr lang="es-PE" sz="4000" dirty="0" smtClean="0"/>
          </a:p>
          <a:p>
            <a:pPr algn="just">
              <a:lnSpc>
                <a:spcPct val="107000"/>
              </a:lnSpc>
            </a:pPr>
            <a:endParaRPr lang="es-PE" sz="4000" dirty="0" smtClean="0"/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71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52450" y="228600"/>
            <a:ext cx="10763250" cy="7556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PE" sz="4000" b="1" dirty="0" smtClean="0">
                <a:solidFill>
                  <a:schemeClr val="accent6"/>
                </a:solidFill>
              </a:rPr>
              <a:t>3.3. Ser Iglesia de los pobres y para los pobres (y de los pobres) </a:t>
            </a:r>
            <a:r>
              <a:rPr lang="es-PE" sz="4000" dirty="0" smtClean="0"/>
              <a:t>es el desafío central.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3600" dirty="0" smtClean="0"/>
              <a:t>Tema de Francisco y de la </a:t>
            </a:r>
            <a:r>
              <a:rPr lang="es-PE" sz="3600" smtClean="0"/>
              <a:t>Iglesia latinoamericana 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3600" dirty="0" smtClean="0"/>
              <a:t>que se afirmó adulta en Medellín hasta Aparecida, Iglesia de mártires, profetas, comunidades, teólogos, laicos comprometidos en la sociedad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3600" dirty="0" smtClean="0"/>
              <a:t>Retroceso con obispos, clero y laicos conservadores</a:t>
            </a:r>
          </a:p>
          <a:p>
            <a:pPr marL="571500" indent="-571500" algn="just">
              <a:lnSpc>
                <a:spcPct val="107000"/>
              </a:lnSpc>
              <a:buFontTx/>
              <a:buChar char="-"/>
            </a:pPr>
            <a:r>
              <a:rPr lang="es-PE" sz="3600" dirty="0" smtClean="0"/>
              <a:t>La Iglesia latinoamericana no sigue a Francisco</a:t>
            </a:r>
          </a:p>
          <a:p>
            <a:pPr algn="ctr">
              <a:lnSpc>
                <a:spcPct val="107000"/>
              </a:lnSpc>
            </a:pPr>
            <a:r>
              <a:rPr lang="es-PE" sz="4000" b="1" dirty="0" smtClean="0">
                <a:solidFill>
                  <a:schemeClr val="accent5"/>
                </a:solidFill>
              </a:rPr>
              <a:t>¿Cuál es nuestro papel ante esta oportunidad histórica?         </a:t>
            </a:r>
          </a:p>
          <a:p>
            <a:pPr algn="r">
              <a:lnSpc>
                <a:spcPct val="107000"/>
              </a:lnSpc>
            </a:pPr>
            <a:r>
              <a:rPr lang="es-PE" sz="4000" b="1" dirty="0" smtClean="0">
                <a:solidFill>
                  <a:schemeClr val="accent2"/>
                </a:solidFill>
              </a:rPr>
              <a:t>Muchas gracias</a:t>
            </a: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es-PE" sz="4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3021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</TotalTime>
  <Words>868</Words>
  <Application>Microsoft Office PowerPoint</Application>
  <PresentationFormat>Panorámica</PresentationFormat>
  <Paragraphs>83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Times New Roman</vt:lpstr>
      <vt:lpstr>Tema de Office</vt:lpstr>
      <vt:lpstr>COYUNTURA Y RELEVANCIA ECLESIAL  DESAFÍOS Y OPORTUNIDADES   Cecilia Tovar S.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COYUNTURA Y RELEVANCIA ECLESIAL  DESAFÍOS Y OPORTUNIDADES   Cecilia Tovar S.</dc:title>
  <dc:creator>Usuario</dc:creator>
  <cp:lastModifiedBy>Usuario</cp:lastModifiedBy>
  <cp:revision>13</cp:revision>
  <dcterms:created xsi:type="dcterms:W3CDTF">2015-10-09T15:51:18Z</dcterms:created>
  <dcterms:modified xsi:type="dcterms:W3CDTF">2015-10-23T14:31:29Z</dcterms:modified>
</cp:coreProperties>
</file>