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sldIdLst>
    <p:sldId id="256" r:id="rId2"/>
    <p:sldId id="288" r:id="rId3"/>
    <p:sldId id="289" r:id="rId4"/>
    <p:sldId id="290" r:id="rId5"/>
    <p:sldId id="292" r:id="rId6"/>
    <p:sldId id="293" r:id="rId7"/>
    <p:sldId id="294" r:id="rId8"/>
    <p:sldId id="296" r:id="rId9"/>
    <p:sldId id="297" r:id="rId10"/>
    <p:sldId id="259" r:id="rId11"/>
    <p:sldId id="309" r:id="rId12"/>
    <p:sldId id="260" r:id="rId13"/>
    <p:sldId id="261" r:id="rId14"/>
    <p:sldId id="262" r:id="rId15"/>
    <p:sldId id="298" r:id="rId16"/>
    <p:sldId id="263" r:id="rId17"/>
    <p:sldId id="264" r:id="rId18"/>
    <p:sldId id="265" r:id="rId19"/>
    <p:sldId id="266" r:id="rId20"/>
    <p:sldId id="299" r:id="rId21"/>
    <p:sldId id="301" r:id="rId22"/>
    <p:sldId id="283" r:id="rId23"/>
    <p:sldId id="300" r:id="rId24"/>
    <p:sldId id="284" r:id="rId25"/>
    <p:sldId id="302" r:id="rId26"/>
    <p:sldId id="303" r:id="rId27"/>
    <p:sldId id="304" r:id="rId28"/>
    <p:sldId id="305" r:id="rId29"/>
    <p:sldId id="306" r:id="rId30"/>
    <p:sldId id="281" r:id="rId31"/>
    <p:sldId id="276" r:id="rId32"/>
    <p:sldId id="277" r:id="rId33"/>
    <p:sldId id="278" r:id="rId34"/>
    <p:sldId id="279" r:id="rId35"/>
    <p:sldId id="280" r:id="rId36"/>
    <p:sldId id="282" r:id="rId37"/>
    <p:sldId id="307" r:id="rId38"/>
    <p:sldId id="310" r:id="rId39"/>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1086" y="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manualLayout>
          <c:layoutTarget val="inner"/>
          <c:xMode val="edge"/>
          <c:yMode val="edge"/>
          <c:x val="9.7405447269910947E-2"/>
          <c:y val="0.12132188021951801"/>
          <c:w val="0.64536842218493184"/>
          <c:h val="0.63306806868577159"/>
        </c:manualLayout>
      </c:layout>
      <c:barChart>
        <c:barDir val="col"/>
        <c:grouping val="clustered"/>
        <c:varyColors val="0"/>
        <c:ser>
          <c:idx val="0"/>
          <c:order val="0"/>
          <c:tx>
            <c:v>Salarios de Presidentes con respecto al de Calderon, indexado al costo de vida</c:v>
          </c:tx>
          <c:invertIfNegative val="0"/>
          <c:cat>
            <c:strRef>
              <c:f>Hoja1!$B$3:$B$19</c:f>
              <c:strCache>
                <c:ptCount val="17"/>
                <c:pt idx="0">
                  <c:v>Barack Obama</c:v>
                </c:pt>
                <c:pt idx="1">
                  <c:v>Alvaro Colom</c:v>
                </c:pt>
                <c:pt idx="2">
                  <c:v>Felipe Calderón</c:v>
                </c:pt>
                <c:pt idx="3">
                  <c:v>Nicholas Zarkozy</c:v>
                </c:pt>
                <c:pt idx="4">
                  <c:v>Sebastían Piñera Echenique</c:v>
                </c:pt>
                <c:pt idx="5">
                  <c:v>Hu Jintao</c:v>
                </c:pt>
                <c:pt idx="6">
                  <c:v>Mahmud Ahmadineyad</c:v>
                </c:pt>
                <c:pt idx="7">
                  <c:v>Hugo Chavez</c:v>
                </c:pt>
                <c:pt idx="8">
                  <c:v>Jose Manuel Santos</c:v>
                </c:pt>
                <c:pt idx="9">
                  <c:v>Silvio Berlosconi</c:v>
                </c:pt>
                <c:pt idx="10">
                  <c:v>Alan Garcia Pérez</c:v>
                </c:pt>
                <c:pt idx="11">
                  <c:v>Luiz Inácio Lula</c:v>
                </c:pt>
                <c:pt idx="12">
                  <c:v>Jose Luis Rodríguez Zapataro</c:v>
                </c:pt>
                <c:pt idx="13">
                  <c:v>Rafael Correa Delgado</c:v>
                </c:pt>
                <c:pt idx="14">
                  <c:v>Fernando Lugo</c:v>
                </c:pt>
                <c:pt idx="15">
                  <c:v>Cristina  Fernandez</c:v>
                </c:pt>
                <c:pt idx="16">
                  <c:v>Evo Morales</c:v>
                </c:pt>
              </c:strCache>
            </c:strRef>
          </c:cat>
          <c:val>
            <c:numRef>
              <c:f>Hoja1!$J$3:$J$19</c:f>
              <c:numCache>
                <c:formatCode>0.00%</c:formatCode>
                <c:ptCount val="17"/>
                <c:pt idx="0">
                  <c:v>1.4869968225698731</c:v>
                </c:pt>
                <c:pt idx="1">
                  <c:v>1.1290915955472711</c:v>
                </c:pt>
                <c:pt idx="2">
                  <c:v>1</c:v>
                </c:pt>
                <c:pt idx="3">
                  <c:v>0.82908367890827117</c:v>
                </c:pt>
                <c:pt idx="4">
                  <c:v>0.67102923138800419</c:v>
                </c:pt>
                <c:pt idx="5">
                  <c:v>0.670903240169193</c:v>
                </c:pt>
                <c:pt idx="6">
                  <c:v>0.66305321586245147</c:v>
                </c:pt>
                <c:pt idx="7">
                  <c:v>0.51833830104841938</c:v>
                </c:pt>
                <c:pt idx="8">
                  <c:v>0.45632602052174626</c:v>
                </c:pt>
                <c:pt idx="9">
                  <c:v>0.34852116372425612</c:v>
                </c:pt>
                <c:pt idx="10">
                  <c:v>0.34248864962592673</c:v>
                </c:pt>
                <c:pt idx="11">
                  <c:v>0.32867476010257979</c:v>
                </c:pt>
                <c:pt idx="12">
                  <c:v>0.29189813902508388</c:v>
                </c:pt>
                <c:pt idx="13">
                  <c:v>0.25558218673112115</c:v>
                </c:pt>
                <c:pt idx="14">
                  <c:v>0.18435995069538208</c:v>
                </c:pt>
                <c:pt idx="15">
                  <c:v>0.18084569562782918</c:v>
                </c:pt>
                <c:pt idx="16">
                  <c:v>9.5715528930804872E-2</c:v>
                </c:pt>
              </c:numCache>
            </c:numRef>
          </c:val>
        </c:ser>
        <c:dLbls>
          <c:showLegendKey val="0"/>
          <c:showVal val="0"/>
          <c:showCatName val="0"/>
          <c:showSerName val="0"/>
          <c:showPercent val="0"/>
          <c:showBubbleSize val="0"/>
        </c:dLbls>
        <c:gapWidth val="150"/>
        <c:axId val="367149056"/>
        <c:axId val="367150592"/>
      </c:barChart>
      <c:catAx>
        <c:axId val="367149056"/>
        <c:scaling>
          <c:orientation val="minMax"/>
        </c:scaling>
        <c:delete val="0"/>
        <c:axPos val="b"/>
        <c:numFmt formatCode="General" sourceLinked="1"/>
        <c:majorTickMark val="out"/>
        <c:minorTickMark val="none"/>
        <c:tickLblPos val="nextTo"/>
        <c:crossAx val="367150592"/>
        <c:crosses val="autoZero"/>
        <c:auto val="1"/>
        <c:lblAlgn val="ctr"/>
        <c:lblOffset val="100"/>
        <c:noMultiLvlLbl val="0"/>
      </c:catAx>
      <c:valAx>
        <c:axId val="367150592"/>
        <c:scaling>
          <c:orientation val="minMax"/>
        </c:scaling>
        <c:delete val="0"/>
        <c:axPos val="l"/>
        <c:majorGridlines/>
        <c:numFmt formatCode="0.00%" sourceLinked="1"/>
        <c:majorTickMark val="out"/>
        <c:minorTickMark val="none"/>
        <c:tickLblPos val="nextTo"/>
        <c:crossAx val="367149056"/>
        <c:crosses val="autoZero"/>
        <c:crossBetween val="between"/>
      </c:valAx>
    </c:plotArea>
    <c:legend>
      <c:legendPos val="r"/>
      <c:layout/>
      <c:overlay val="0"/>
    </c:legend>
    <c:plotVisOnly val="1"/>
    <c:dispBlanksAs val="gap"/>
    <c:showDLblsOverMax val="0"/>
  </c:chart>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0.00935</cdr:x>
      <cdr:y>0.40443</cdr:y>
    </cdr:from>
    <cdr:to>
      <cdr:x>0.01744</cdr:x>
      <cdr:y>0.53988</cdr:y>
    </cdr:to>
    <cdr:sp macro="" textlink="">
      <cdr:nvSpPr>
        <cdr:cNvPr id="2" name="1 CuadroTexto"/>
        <cdr:cNvSpPr txBox="1"/>
      </cdr:nvSpPr>
      <cdr:spPr>
        <a:xfrm xmlns:a="http://schemas.openxmlformats.org/drawingml/2006/main">
          <a:off x="82315" y="2457685"/>
          <a:ext cx="70555" cy="823148"/>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s-MX"/>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0BFEA8-6895-4180-8D5B-D59231B45885}" type="datetimeFigureOut">
              <a:rPr lang="es-MX" smtClean="0"/>
              <a:t>26/10/2015</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254B4B-5B24-4656-B694-D4D82480C4CC}" type="slidenum">
              <a:rPr lang="es-MX" smtClean="0"/>
              <a:t>‹Nº›</a:t>
            </a:fld>
            <a:endParaRPr lang="es-MX"/>
          </a:p>
        </p:txBody>
      </p:sp>
    </p:spTree>
    <p:extLst>
      <p:ext uri="{BB962C8B-B14F-4D97-AF65-F5344CB8AC3E}">
        <p14:creationId xmlns:p14="http://schemas.microsoft.com/office/powerpoint/2010/main" val="2480529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5D76FFD8-3240-40A6-85A7-0BA49499AFB9}" type="datetimeFigureOut">
              <a:rPr lang="es-MX" smtClean="0"/>
              <a:t>26/10/2015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D511C479-0BB2-4E38-BFE0-2A4E3D4B1574}" type="slidenum">
              <a:rPr lang="es-MX" smtClean="0"/>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5D76FFD8-3240-40A6-85A7-0BA49499AFB9}" type="datetimeFigureOut">
              <a:rPr lang="es-MX" smtClean="0"/>
              <a:t>26/10/2015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D511C479-0BB2-4E38-BFE0-2A4E3D4B1574}" type="slidenum">
              <a:rPr lang="es-MX" smtClean="0"/>
              <a:t>‹Nº›</a:t>
            </a:fld>
            <a:endParaRPr lang="es-MX"/>
          </a:p>
        </p:txBody>
      </p:sp>
      <p:sp>
        <p:nvSpPr>
          <p:cNvPr id="7" name="Title 6"/>
          <p:cNvSpPr>
            <a:spLocks noGrp="1"/>
          </p:cNvSpPr>
          <p:nvPr>
            <p:ph type="title"/>
          </p:nvPr>
        </p:nvSpPr>
        <p:spPr/>
        <p:txBody>
          <a:bodyPr/>
          <a:lstStyle/>
          <a:p>
            <a:r>
              <a:rPr lang="es-ES" smtClean="0"/>
              <a:t>Haga clic para modificar el estilo de título del patrón</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5D76FFD8-3240-40A6-85A7-0BA49499AFB9}" type="datetimeFigureOut">
              <a:rPr lang="es-MX" smtClean="0"/>
              <a:t>26/10/2015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D511C479-0BB2-4E38-BFE0-2A4E3D4B1574}" type="slidenum">
              <a:rPr lang="es-MX" smtClean="0"/>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5D76FFD8-3240-40A6-85A7-0BA49499AFB9}" type="datetimeFigureOut">
              <a:rPr lang="es-MX" smtClean="0"/>
              <a:t>26/10/2015</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D511C479-0BB2-4E38-BFE0-2A4E3D4B1574}" type="slidenum">
              <a:rPr lang="es-MX" smtClean="0"/>
              <a:t>‹Nº›</a:t>
            </a:fld>
            <a:endParaRPr lang="es-MX"/>
          </a:p>
        </p:txBody>
      </p:sp>
      <p:sp>
        <p:nvSpPr>
          <p:cNvPr id="9" name="Content Placeholder 8"/>
          <p:cNvSpPr>
            <a:spLocks noGrp="1"/>
          </p:cNvSpPr>
          <p:nvPr>
            <p:ph sz="quarter" idx="13"/>
          </p:nvPr>
        </p:nvSpPr>
        <p:spPr>
          <a:xfrm>
            <a:off x="676655" y="2679192"/>
            <a:ext cx="3822192" cy="3447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5D76FFD8-3240-40A6-85A7-0BA49499AFB9}" type="datetimeFigureOut">
              <a:rPr lang="es-MX" smtClean="0"/>
              <a:t>26/10/2015</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D511C479-0BB2-4E38-BFE0-2A4E3D4B1574}" type="slidenum">
              <a:rPr lang="es-MX" smtClean="0"/>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5D76FFD8-3240-40A6-85A7-0BA49499AFB9}" type="datetimeFigureOut">
              <a:rPr lang="es-MX" smtClean="0"/>
              <a:t>26/10/2015</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D511C479-0BB2-4E38-BFE0-2A4E3D4B1574}" type="slidenum">
              <a:rPr lang="es-MX" smtClean="0"/>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5D76FFD8-3240-40A6-85A7-0BA49499AFB9}" type="datetimeFigureOut">
              <a:rPr lang="es-MX" smtClean="0"/>
              <a:t>26/10/2015</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D511C479-0BB2-4E38-BFE0-2A4E3D4B1574}" type="slidenum">
              <a:rPr lang="es-MX" smtClean="0"/>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D76FFD8-3240-40A6-85A7-0BA49499AFB9}" type="datetimeFigureOut">
              <a:rPr lang="es-MX" smtClean="0"/>
              <a:t>26/10/2015</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D511C479-0BB2-4E38-BFE0-2A4E3D4B1574}" type="slidenum">
              <a:rPr lang="es-MX" smtClean="0"/>
              <a:t>‹Nº›</a:t>
            </a:fld>
            <a:endParaRPr lang="es-MX"/>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5D76FFD8-3240-40A6-85A7-0BA49499AFB9}" type="datetimeFigureOut">
              <a:rPr lang="es-MX" smtClean="0"/>
              <a:t>26/10/2015</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D511C479-0BB2-4E38-BFE0-2A4E3D4B1574}" type="slidenum">
              <a:rPr lang="es-MX" smtClean="0"/>
              <a:t>‹Nº›</a:t>
            </a:fld>
            <a:endParaRPr lang="es-MX"/>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5D76FFD8-3240-40A6-85A7-0BA49499AFB9}" type="datetimeFigureOut">
              <a:rPr lang="es-MX" smtClean="0"/>
              <a:t>26/10/2015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D511C479-0BB2-4E38-BFE0-2A4E3D4B1574}" type="slidenum">
              <a:rPr lang="es-MX" smtClean="0"/>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D76FFD8-3240-40A6-85A7-0BA49499AFB9}" type="datetimeFigureOut">
              <a:rPr lang="es-MX" smtClean="0"/>
              <a:t>26/10/2015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D511C479-0BB2-4E38-BFE0-2A4E3D4B1574}" type="slidenum">
              <a:rPr lang="es-MX" smtClean="0"/>
              <a:t>‹Nº›</a:t>
            </a:fld>
            <a:endParaRPr lang="es-MX"/>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5D76FFD8-3240-40A6-85A7-0BA49499AFB9}" type="datetimeFigureOut">
              <a:rPr lang="es-MX" smtClean="0"/>
              <a:t>26/10/2015</a:t>
            </a:fld>
            <a:endParaRPr lang="es-MX"/>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s-MX"/>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D511C479-0BB2-4E38-BFE0-2A4E3D4B1574}" type="slidenum">
              <a:rPr lang="es-MX" smtClean="0"/>
              <a:t>‹Nº›</a:t>
            </a:fld>
            <a:endParaRPr lang="es-MX"/>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gruporeforma-blogs.com/encuestas/wp-content/uploads/2015/10/imafottok.png"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Autofit/>
          </a:bodyPr>
          <a:lstStyle/>
          <a:p>
            <a:r>
              <a:rPr lang="es-MX" sz="5400" b="1" dirty="0" smtClean="0"/>
              <a:t>Latinoamérica: la acción del Espíritu entre los dolores y la esperanza</a:t>
            </a:r>
            <a:endParaRPr lang="es-MX" sz="5400" b="1" dirty="0"/>
          </a:p>
        </p:txBody>
      </p:sp>
      <p:sp>
        <p:nvSpPr>
          <p:cNvPr id="3" name="2 Subtítulo"/>
          <p:cNvSpPr>
            <a:spLocks noGrp="1"/>
          </p:cNvSpPr>
          <p:nvPr>
            <p:ph type="subTitle" idx="1"/>
          </p:nvPr>
        </p:nvSpPr>
        <p:spPr/>
        <p:txBody>
          <a:bodyPr>
            <a:noAutofit/>
          </a:bodyPr>
          <a:lstStyle/>
          <a:p>
            <a:r>
              <a:rPr lang="es-MX" sz="4400" b="1" dirty="0" smtClean="0"/>
              <a:t>Juan Luis Hernández</a:t>
            </a:r>
          </a:p>
          <a:p>
            <a:r>
              <a:rPr lang="es-MX" sz="4400" b="1" dirty="0" smtClean="0"/>
              <a:t>Politólogo</a:t>
            </a:r>
            <a:endParaRPr lang="es-MX" sz="4400" b="1" dirty="0"/>
          </a:p>
        </p:txBody>
      </p:sp>
    </p:spTree>
    <p:extLst>
      <p:ext uri="{BB962C8B-B14F-4D97-AF65-F5344CB8AC3E}">
        <p14:creationId xmlns:p14="http://schemas.microsoft.com/office/powerpoint/2010/main" val="29628264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Desafíos y oportunidades globales</a:t>
            </a:r>
            <a:endParaRPr lang="es-MX" dirty="0"/>
          </a:p>
        </p:txBody>
      </p:sp>
      <p:sp>
        <p:nvSpPr>
          <p:cNvPr id="3" name="2 Marcador de contenido"/>
          <p:cNvSpPr>
            <a:spLocks noGrp="1"/>
          </p:cNvSpPr>
          <p:nvPr>
            <p:ph idx="1"/>
          </p:nvPr>
        </p:nvSpPr>
        <p:spPr/>
        <p:txBody>
          <a:bodyPr/>
          <a:lstStyle/>
          <a:p>
            <a:r>
              <a:rPr lang="es-MX" dirty="0" smtClean="0"/>
              <a:t>Las condiciones demográficas están cambiando con rapidez. Por primera vez Japón y varios países europeos occidentales tienen más personas mayores de 60 años que menores de 20.</a:t>
            </a:r>
          </a:p>
          <a:p>
            <a:r>
              <a:rPr lang="es-MX" dirty="0" smtClean="0"/>
              <a:t>Por primera vez, en el mundo viven más personas en las ciudades que en el campo.</a:t>
            </a:r>
          </a:p>
          <a:p>
            <a:r>
              <a:rPr lang="es-MX" dirty="0" smtClean="0"/>
              <a:t>Las personas que padecen obesidad superan a las que pasan hambre.</a:t>
            </a:r>
            <a:endParaRPr lang="es-MX" dirty="0"/>
          </a:p>
        </p:txBody>
      </p:sp>
    </p:spTree>
    <p:extLst>
      <p:ext uri="{BB962C8B-B14F-4D97-AF65-F5344CB8AC3E}">
        <p14:creationId xmlns:p14="http://schemas.microsoft.com/office/powerpoint/2010/main" val="11195881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Desafíos y oportunidades globales</a:t>
            </a:r>
            <a:endParaRPr lang="es-MX" dirty="0"/>
          </a:p>
        </p:txBody>
      </p:sp>
      <p:sp>
        <p:nvSpPr>
          <p:cNvPr id="3" name="2 Marcador de contenido"/>
          <p:cNvSpPr>
            <a:spLocks noGrp="1"/>
          </p:cNvSpPr>
          <p:nvPr>
            <p:ph idx="1"/>
          </p:nvPr>
        </p:nvSpPr>
        <p:spPr/>
        <p:txBody>
          <a:bodyPr>
            <a:normAutofit fontScale="92500"/>
          </a:bodyPr>
          <a:lstStyle/>
          <a:p>
            <a:r>
              <a:rPr lang="es-MX" dirty="0" smtClean="0"/>
              <a:t>Habrá una competencia voraz en el mundo por recursos naturales: minerales, alimentos, agua.</a:t>
            </a:r>
          </a:p>
          <a:p>
            <a:r>
              <a:rPr lang="es-MX" dirty="0" smtClean="0"/>
              <a:t>El panorama político en muchas partes del mundo ha dado un vuelco hacia la incertidumbre y el caos. Por primera vez hay más países en el mundo que son Estados fallidos que los que son gobernados por dictadores.</a:t>
            </a:r>
          </a:p>
          <a:p>
            <a:r>
              <a:rPr lang="es-MX" dirty="0" smtClean="0"/>
              <a:t>En general hay una marcada disminución en la legitimidad y capacidad del Estado para enfrentar problemas locales y globales.</a:t>
            </a:r>
            <a:endParaRPr lang="es-MX" dirty="0"/>
          </a:p>
        </p:txBody>
      </p:sp>
    </p:spTree>
    <p:extLst>
      <p:ext uri="{BB962C8B-B14F-4D97-AF65-F5344CB8AC3E}">
        <p14:creationId xmlns:p14="http://schemas.microsoft.com/office/powerpoint/2010/main" val="30478607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MX" dirty="0" smtClean="0"/>
              <a:t>Desafíos y oportunidades globales</a:t>
            </a:r>
            <a:endParaRPr lang="es-MX" dirty="0"/>
          </a:p>
        </p:txBody>
      </p:sp>
      <p:sp>
        <p:nvSpPr>
          <p:cNvPr id="3" name="2 Marcador de contenido"/>
          <p:cNvSpPr>
            <a:spLocks noGrp="1"/>
          </p:cNvSpPr>
          <p:nvPr>
            <p:ph idx="1"/>
          </p:nvPr>
        </p:nvSpPr>
        <p:spPr/>
        <p:txBody>
          <a:bodyPr>
            <a:normAutofit fontScale="92500" lnSpcReduction="10000"/>
          </a:bodyPr>
          <a:lstStyle/>
          <a:p>
            <a:r>
              <a:rPr lang="es-MX" dirty="0" smtClean="0"/>
              <a:t>Un mundo más desigual. La desigualdad dentro de los países ha seguido aumentando. Se da la paradoja en muchos países que bajan la pobreza pero aumentan la desigualdad.</a:t>
            </a:r>
          </a:p>
          <a:p>
            <a:r>
              <a:rPr lang="es-MX" dirty="0" smtClean="0"/>
              <a:t>La sostenibilidad se ha convertido en una prioridad fundamental. Los escenarios señalan que para el 2030 pueden duplicarse los precios de los alimentos y la mitad de la población mundial puede tener escasez de agua.</a:t>
            </a:r>
          </a:p>
          <a:p>
            <a:r>
              <a:rPr lang="es-MX" dirty="0" smtClean="0"/>
              <a:t>El crecimiento económico ha sido a costa de la degradación medioambiental.</a:t>
            </a:r>
            <a:endParaRPr lang="es-MX" dirty="0"/>
          </a:p>
        </p:txBody>
      </p:sp>
    </p:spTree>
    <p:extLst>
      <p:ext uri="{BB962C8B-B14F-4D97-AF65-F5344CB8AC3E}">
        <p14:creationId xmlns:p14="http://schemas.microsoft.com/office/powerpoint/2010/main" val="30742048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La revolución del Más</a:t>
            </a:r>
            <a:endParaRPr lang="es-MX" dirty="0"/>
          </a:p>
        </p:txBody>
      </p:sp>
      <p:sp>
        <p:nvSpPr>
          <p:cNvPr id="3" name="2 Marcador de contenido"/>
          <p:cNvSpPr>
            <a:spLocks noGrp="1"/>
          </p:cNvSpPr>
          <p:nvPr>
            <p:ph idx="1"/>
          </p:nvPr>
        </p:nvSpPr>
        <p:spPr/>
        <p:txBody>
          <a:bodyPr>
            <a:normAutofit fontScale="92500"/>
          </a:bodyPr>
          <a:lstStyle/>
          <a:p>
            <a:r>
              <a:rPr lang="es-MX" sz="2800" dirty="0" smtClean="0"/>
              <a:t>El siglo XXI tiene más de todo: más gente, más urbana, más sana y más educada. Y también más productos en el mercado, más partidos políticos, más armas y más medicinas, más crimen y más religiones. Para 2050 la población mundial será cuatro veces mayor que 100 años antes. Desde 2006, 28 países de renta baja han pasado a figurar entre los de renta media.</a:t>
            </a:r>
            <a:endParaRPr lang="es-MX" sz="2800" dirty="0"/>
          </a:p>
        </p:txBody>
      </p:sp>
    </p:spTree>
    <p:extLst>
      <p:ext uri="{BB962C8B-B14F-4D97-AF65-F5344CB8AC3E}">
        <p14:creationId xmlns:p14="http://schemas.microsoft.com/office/powerpoint/2010/main" val="1612958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La revolución de la Movilidad</a:t>
            </a:r>
            <a:endParaRPr lang="es-MX" dirty="0"/>
          </a:p>
        </p:txBody>
      </p:sp>
      <p:sp>
        <p:nvSpPr>
          <p:cNvPr id="3" name="2 Marcador de contenido"/>
          <p:cNvSpPr>
            <a:spLocks noGrp="1"/>
          </p:cNvSpPr>
          <p:nvPr>
            <p:ph idx="1"/>
          </p:nvPr>
        </p:nvSpPr>
        <p:spPr/>
        <p:txBody>
          <a:bodyPr>
            <a:noAutofit/>
          </a:bodyPr>
          <a:lstStyle/>
          <a:p>
            <a:r>
              <a:rPr lang="es-MX" sz="2800" dirty="0" smtClean="0"/>
              <a:t>Según la ONU, 214 millones de personas viven fuera de sus países de origen, un 37% más que hace 20 años. Las diásporas étnicas, religiosas y profesionales están cambiando el reparto de poder entre las poblaciones y dentro de ellas. Personas, tecnologías, productos, dinero, ideas y organizaciones tienen más movilidad y por ello son más difíciles de controlar</a:t>
            </a:r>
            <a:r>
              <a:rPr lang="es-MX" sz="3200" dirty="0" smtClean="0"/>
              <a:t>.</a:t>
            </a:r>
            <a:endParaRPr lang="es-MX" sz="3200" dirty="0"/>
          </a:p>
        </p:txBody>
      </p:sp>
    </p:spTree>
    <p:extLst>
      <p:ext uri="{BB962C8B-B14F-4D97-AF65-F5344CB8AC3E}">
        <p14:creationId xmlns:p14="http://schemas.microsoft.com/office/powerpoint/2010/main" val="24927225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La revolución de la Mentalidad</a:t>
            </a:r>
            <a:endParaRPr lang="es-MX" dirty="0"/>
          </a:p>
        </p:txBody>
      </p:sp>
      <p:sp>
        <p:nvSpPr>
          <p:cNvPr id="3" name="2 Marcador de contenido"/>
          <p:cNvSpPr>
            <a:spLocks noGrp="1"/>
          </p:cNvSpPr>
          <p:nvPr>
            <p:ph idx="1"/>
          </p:nvPr>
        </p:nvSpPr>
        <p:spPr/>
        <p:txBody>
          <a:bodyPr/>
          <a:lstStyle/>
          <a:p>
            <a:r>
              <a:rPr lang="es-MX" dirty="0" smtClean="0"/>
              <a:t>Una población que consume y se mueve sin cesar, que tiene acceso a más recursos y más información, ha experimentado también una inmensa transformación cognitiva y emocional. Existe cada vez más consenso en todo el mundo sobre la importancia de las libertades individuales y la igualdad de género, así como más intolerancia al autoritarismo. La insatisfacción con los sistemas políticos y las instituciones de gobierno también </a:t>
            </a:r>
            <a:r>
              <a:rPr lang="es-MX" smtClean="0"/>
              <a:t>es global.</a:t>
            </a:r>
            <a:endParaRPr lang="es-MX" dirty="0"/>
          </a:p>
        </p:txBody>
      </p:sp>
    </p:spTree>
    <p:extLst>
      <p:ext uri="{BB962C8B-B14F-4D97-AF65-F5344CB8AC3E}">
        <p14:creationId xmlns:p14="http://schemas.microsoft.com/office/powerpoint/2010/main" val="22043089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La desigualdad en el mundo</a:t>
            </a:r>
            <a:endParaRPr lang="es-MX" dirty="0"/>
          </a:p>
        </p:txBody>
      </p:sp>
      <p:sp>
        <p:nvSpPr>
          <p:cNvPr id="3" name="2 Marcador de contenido"/>
          <p:cNvSpPr>
            <a:spLocks noGrp="1"/>
          </p:cNvSpPr>
          <p:nvPr>
            <p:ph idx="1"/>
          </p:nvPr>
        </p:nvSpPr>
        <p:spPr/>
        <p:txBody>
          <a:bodyPr>
            <a:normAutofit fontScale="92500" lnSpcReduction="10000"/>
          </a:bodyPr>
          <a:lstStyle/>
          <a:p>
            <a:r>
              <a:rPr lang="es-MX" dirty="0"/>
              <a:t>Casi la mitad de la riqueza mundial está en manos de sólo el 1 por ciento de la población y la mitad más pobre de la población mundial, 3 mil 570 millones, posee la misma riqueza que las 85 personas más ricas del mundo, denuncia un nuevo informe de la ONG </a:t>
            </a:r>
            <a:r>
              <a:rPr lang="es-MX" dirty="0" err="1"/>
              <a:t>Oxfam</a:t>
            </a:r>
            <a:r>
              <a:rPr lang="es-MX" dirty="0" smtClean="0"/>
              <a:t>.</a:t>
            </a:r>
          </a:p>
          <a:p>
            <a:r>
              <a:rPr lang="es-MX" dirty="0" err="1" smtClean="0"/>
              <a:t>Walmart</a:t>
            </a:r>
            <a:r>
              <a:rPr lang="es-MX" dirty="0" smtClean="0"/>
              <a:t>, durante </a:t>
            </a:r>
            <a:r>
              <a:rPr lang="es-MX" dirty="0"/>
              <a:t>un minuto en que estás en la fila, la compañía ya obtuvo 32 mil 340 </a:t>
            </a:r>
            <a:r>
              <a:rPr lang="es-MX" dirty="0" smtClean="0"/>
              <a:t>dólares </a:t>
            </a:r>
            <a:r>
              <a:rPr lang="es-MX" smtClean="0"/>
              <a:t>(happier.com.uk).</a:t>
            </a:r>
            <a:r>
              <a:rPr lang="es-MX" dirty="0"/>
              <a:t/>
            </a:r>
            <a:br>
              <a:rPr lang="es-MX" dirty="0"/>
            </a:br>
            <a:r>
              <a:rPr lang="es-MX" dirty="0"/>
              <a:t/>
            </a:r>
            <a:br>
              <a:rPr lang="es-MX" dirty="0"/>
            </a:br>
            <a:r>
              <a:rPr lang="es-MX" dirty="0"/>
              <a:t/>
            </a:r>
            <a:br>
              <a:rPr lang="es-MX" dirty="0"/>
            </a:br>
            <a:endParaRPr lang="es-MX"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extLst>
      <p:ext uri="{BB962C8B-B14F-4D97-AF65-F5344CB8AC3E}">
        <p14:creationId xmlns:p14="http://schemas.microsoft.com/office/powerpoint/2010/main" val="16597449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La desigualdad mundial</a:t>
            </a:r>
            <a:endParaRPr lang="es-MX" dirty="0"/>
          </a:p>
        </p:txBody>
      </p:sp>
      <p:sp>
        <p:nvSpPr>
          <p:cNvPr id="3" name="2 Marcador de contenido"/>
          <p:cNvSpPr>
            <a:spLocks noGrp="1"/>
          </p:cNvSpPr>
          <p:nvPr>
            <p:ph idx="1"/>
          </p:nvPr>
        </p:nvSpPr>
        <p:spPr/>
        <p:txBody>
          <a:bodyPr>
            <a:normAutofit fontScale="85000" lnSpcReduction="10000"/>
          </a:bodyPr>
          <a:lstStyle/>
          <a:p>
            <a:pPr marL="0" indent="0">
              <a:buNone/>
            </a:pPr>
            <a:endParaRPr lang="es-MX" dirty="0" smtClean="0"/>
          </a:p>
          <a:p>
            <a:r>
              <a:rPr lang="es-MX" sz="3200" dirty="0" smtClean="0"/>
              <a:t>Las 85 personas más ricas del mundo incrementaron su fortuna en medio millón de dólares por minuto durante 2013.</a:t>
            </a:r>
          </a:p>
          <a:p>
            <a:r>
              <a:rPr lang="es-MX" sz="3200" dirty="0" smtClean="0"/>
              <a:t>“De todas las tendencias perjudiciales para la economía sana, la más seductora, y en mi opinión la más venenosa es centrarse en cuestiones de distribución” (Robert Lucas PNE).</a:t>
            </a:r>
            <a:endParaRPr lang="es-MX" sz="3200"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extLst>
      <p:ext uri="{BB962C8B-B14F-4D97-AF65-F5344CB8AC3E}">
        <p14:creationId xmlns:p14="http://schemas.microsoft.com/office/powerpoint/2010/main" val="8508244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normAutofit fontScale="90000"/>
          </a:bodyPr>
          <a:lstStyle/>
          <a:p>
            <a:r>
              <a:rPr lang="es-MX" dirty="0" smtClean="0"/>
              <a:t>Salarios de presidentes latinoamericanos 2010</a:t>
            </a:r>
            <a:endParaRPr lang="es-MX" dirty="0"/>
          </a:p>
        </p:txBody>
      </p:sp>
      <p:graphicFrame>
        <p:nvGraphicFramePr>
          <p:cNvPr id="4" name="1 Gráfico"/>
          <p:cNvGraphicFramePr>
            <a:graphicFrameLocks noGrp="1"/>
          </p:cNvGraphicFramePr>
          <p:nvPr>
            <p:ph idx="1"/>
          </p:nvPr>
        </p:nvGraphicFramePr>
        <p:xfrm>
          <a:off x="871538" y="2674938"/>
          <a:ext cx="7408862" cy="34512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060872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La síntesis de nuestro tiempo</a:t>
            </a:r>
            <a:endParaRPr lang="es-MX" dirty="0"/>
          </a:p>
        </p:txBody>
      </p:sp>
      <p:sp>
        <p:nvSpPr>
          <p:cNvPr id="3" name="2 Marcador de contenido"/>
          <p:cNvSpPr>
            <a:spLocks noGrp="1"/>
          </p:cNvSpPr>
          <p:nvPr>
            <p:ph idx="1"/>
          </p:nvPr>
        </p:nvSpPr>
        <p:spPr/>
        <p:txBody>
          <a:bodyPr>
            <a:normAutofit fontScale="92500"/>
          </a:bodyPr>
          <a:lstStyle/>
          <a:p>
            <a:r>
              <a:rPr lang="es-MX" dirty="0" smtClean="0"/>
              <a:t>“Los ricos gobiernan un sistema mundial que les permite acumular capital y pagar el menor precio posible por el trabajo. La libertad resultante sólo la obtienen ellos. Los muchos no tienen más remedio que trabajar más duro en condiciones cada vez más precarias para enriquecer a los pocos. La política democrática, dirigida al progreso de la mayoría, está realmente a merced de esos banqueros, barones mediáticos y otros magnates que dirigen y poseen todo”. Charles Moore, inglés, biógrafo autorizado de Margaret </a:t>
            </a:r>
            <a:r>
              <a:rPr lang="es-MX" dirty="0" err="1" smtClean="0"/>
              <a:t>Thatcher</a:t>
            </a:r>
            <a:r>
              <a:rPr lang="es-MX" dirty="0" smtClean="0"/>
              <a:t>. </a:t>
            </a:r>
            <a:endParaRPr lang="es-MX"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extLst>
      <p:ext uri="{BB962C8B-B14F-4D97-AF65-F5344CB8AC3E}">
        <p14:creationId xmlns:p14="http://schemas.microsoft.com/office/powerpoint/2010/main" val="11231914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MX" dirty="0" smtClean="0"/>
              <a:t>Grupos sociales en AL/PNUD</a:t>
            </a:r>
            <a:endParaRPr lang="es-MX"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71538" y="2724093"/>
            <a:ext cx="7408862" cy="3352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537961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a:bodyPr>
          <a:lstStyle/>
          <a:p>
            <a:pPr marL="0" indent="0">
              <a:buNone/>
            </a:pPr>
            <a:r>
              <a:rPr lang="es-MX" dirty="0"/>
              <a:t>¿Qué motivó los cambios que experimentó la </a:t>
            </a:r>
            <a:r>
              <a:rPr lang="es-MX" dirty="0" smtClean="0"/>
              <a:t>pobreza durante </a:t>
            </a:r>
            <a:r>
              <a:rPr lang="es-MX" dirty="0"/>
              <a:t>el periodo analizado? Una descomposición de </a:t>
            </a:r>
            <a:r>
              <a:rPr lang="es-MX" dirty="0" smtClean="0"/>
              <a:t>estos cambios </a:t>
            </a:r>
            <a:r>
              <a:rPr lang="es-MX" dirty="0"/>
              <a:t>en los dos principales determinantes (</a:t>
            </a:r>
            <a:r>
              <a:rPr lang="es-MX" dirty="0" smtClean="0"/>
              <a:t>crecimiento y </a:t>
            </a:r>
            <a:r>
              <a:rPr lang="es-MX" dirty="0"/>
              <a:t>redistribución) muestran para el promedio regional que, </a:t>
            </a:r>
            <a:r>
              <a:rPr lang="es-MX" dirty="0" smtClean="0"/>
              <a:t>si bien </a:t>
            </a:r>
            <a:r>
              <a:rPr lang="es-MX" dirty="0"/>
              <a:t>dominó el efecto del crecimiento económico, la </a:t>
            </a:r>
            <a:r>
              <a:rPr lang="es-MX" dirty="0" smtClean="0"/>
              <a:t>contribución del </a:t>
            </a:r>
            <a:r>
              <a:rPr lang="es-MX" dirty="0"/>
              <a:t>efecto redistributivo fue </a:t>
            </a:r>
            <a:r>
              <a:rPr lang="es-MX" dirty="0" smtClean="0"/>
              <a:t>significativa</a:t>
            </a:r>
            <a:r>
              <a:rPr lang="es-MX" dirty="0"/>
              <a:t>: 38.3% </a:t>
            </a:r>
            <a:r>
              <a:rPr lang="es-MX" dirty="0" smtClean="0"/>
              <a:t>de la </a:t>
            </a:r>
            <a:r>
              <a:rPr lang="es-MX" dirty="0"/>
              <a:t>reducción de la pobreza regional se debió a este último</a:t>
            </a:r>
            <a:r>
              <a:rPr lang="es-MX" dirty="0" smtClean="0"/>
              <a:t>.</a:t>
            </a:r>
            <a:endParaRPr lang="es-MX" dirty="0"/>
          </a:p>
        </p:txBody>
      </p:sp>
      <p:sp>
        <p:nvSpPr>
          <p:cNvPr id="3" name="2 Título"/>
          <p:cNvSpPr>
            <a:spLocks noGrp="1"/>
          </p:cNvSpPr>
          <p:nvPr>
            <p:ph type="title"/>
          </p:nvPr>
        </p:nvSpPr>
        <p:spPr/>
        <p:txBody>
          <a:bodyPr/>
          <a:lstStyle/>
          <a:p>
            <a:r>
              <a:rPr lang="es-MX" dirty="0" smtClean="0"/>
              <a:t>¿Por qué se movió la pobreza?</a:t>
            </a:r>
            <a:endParaRPr lang="es-MX" dirty="0"/>
          </a:p>
        </p:txBody>
      </p:sp>
    </p:spTree>
    <p:extLst>
      <p:ext uri="{BB962C8B-B14F-4D97-AF65-F5344CB8AC3E}">
        <p14:creationId xmlns:p14="http://schemas.microsoft.com/office/powerpoint/2010/main" val="24107727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fontScale="92500"/>
          </a:bodyPr>
          <a:lstStyle/>
          <a:p>
            <a:pPr marL="0" indent="0">
              <a:buNone/>
            </a:pPr>
            <a:r>
              <a:rPr lang="es-MX" dirty="0"/>
              <a:t>La magnitud de estos efectos dista de ser homogénea entre</a:t>
            </a:r>
          </a:p>
          <a:p>
            <a:pPr marL="0" indent="0">
              <a:buNone/>
            </a:pPr>
            <a:r>
              <a:rPr lang="es-MX" dirty="0"/>
              <a:t>países. En Nicaragua, la totalidad del cambio en la pobreza</a:t>
            </a:r>
          </a:p>
          <a:p>
            <a:pPr marL="0" indent="0">
              <a:buNone/>
            </a:pPr>
            <a:r>
              <a:rPr lang="es-MX" dirty="0"/>
              <a:t>se debió al efecto redistributivo, y en México y El Salvador la</a:t>
            </a:r>
          </a:p>
          <a:p>
            <a:pPr marL="0" indent="0">
              <a:buNone/>
            </a:pPr>
            <a:r>
              <a:rPr lang="es-MX" dirty="0"/>
              <a:t>contribución de este efecto superó el 80%. Sin embargo, en</a:t>
            </a:r>
          </a:p>
          <a:p>
            <a:pPr marL="0" indent="0">
              <a:buNone/>
            </a:pPr>
            <a:r>
              <a:rPr lang="es-MX" dirty="0"/>
              <a:t>países como Honduras, Costa Rica, Guatemala y Colombia la</a:t>
            </a:r>
          </a:p>
          <a:p>
            <a:pPr marL="0" indent="0">
              <a:buNone/>
            </a:pPr>
            <a:r>
              <a:rPr lang="es-MX" dirty="0"/>
              <a:t>totalidad del cambio en la incidencia de pobreza se debió al</a:t>
            </a:r>
          </a:p>
          <a:p>
            <a:pPr marL="0" indent="0">
              <a:buNone/>
            </a:pPr>
            <a:r>
              <a:rPr lang="es-MX" dirty="0"/>
              <a:t>crecimiento económico </a:t>
            </a:r>
          </a:p>
          <a:p>
            <a:endParaRPr lang="es-MX" dirty="0"/>
          </a:p>
        </p:txBody>
      </p:sp>
      <p:sp>
        <p:nvSpPr>
          <p:cNvPr id="3" name="2 Título"/>
          <p:cNvSpPr>
            <a:spLocks noGrp="1"/>
          </p:cNvSpPr>
          <p:nvPr>
            <p:ph type="title"/>
          </p:nvPr>
        </p:nvSpPr>
        <p:spPr/>
        <p:txBody>
          <a:bodyPr/>
          <a:lstStyle/>
          <a:p>
            <a:r>
              <a:rPr lang="es-MX" dirty="0" smtClean="0"/>
              <a:t>¿Por qué se movió la pobreza?</a:t>
            </a:r>
            <a:endParaRPr lang="es-MX" dirty="0"/>
          </a:p>
        </p:txBody>
      </p:sp>
    </p:spTree>
    <p:extLst>
      <p:ext uri="{BB962C8B-B14F-4D97-AF65-F5344CB8AC3E}">
        <p14:creationId xmlns:p14="http://schemas.microsoft.com/office/powerpoint/2010/main" val="703483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Autofit/>
          </a:bodyPr>
          <a:lstStyle/>
          <a:p>
            <a:r>
              <a:rPr lang="es-MX" sz="3200" dirty="0"/>
              <a:t>En nuestra región la distancia de ingresos entre el quintil más rico y el quintil más pobre es 14,5 veces, mientras que en África Subsahariana es 9,1; Asia Oriental y Pacífico 7,7; Oriente Medio y Norte de África 6,4 y Sur de Asia 6,1.</a:t>
            </a:r>
          </a:p>
        </p:txBody>
      </p:sp>
      <p:sp>
        <p:nvSpPr>
          <p:cNvPr id="3" name="2 Título"/>
          <p:cNvSpPr>
            <a:spLocks noGrp="1"/>
          </p:cNvSpPr>
          <p:nvPr>
            <p:ph type="title"/>
          </p:nvPr>
        </p:nvSpPr>
        <p:spPr/>
        <p:txBody>
          <a:bodyPr>
            <a:normAutofit fontScale="90000"/>
          </a:bodyPr>
          <a:lstStyle/>
          <a:p>
            <a:r>
              <a:rPr lang="es-MX" dirty="0" smtClean="0"/>
              <a:t>La marca de la casa: la desigualdad</a:t>
            </a:r>
            <a:endParaRPr lang="es-MX" dirty="0"/>
          </a:p>
        </p:txBody>
      </p:sp>
    </p:spTree>
    <p:extLst>
      <p:ext uri="{BB962C8B-B14F-4D97-AF65-F5344CB8AC3E}">
        <p14:creationId xmlns:p14="http://schemas.microsoft.com/office/powerpoint/2010/main" val="14850122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a:bodyPr>
          <a:lstStyle/>
          <a:p>
            <a:pPr marL="0" indent="0" algn="just">
              <a:buNone/>
            </a:pPr>
            <a:r>
              <a:rPr lang="es-MX" dirty="0" smtClean="0"/>
              <a:t>El </a:t>
            </a:r>
            <a:r>
              <a:rPr lang="es-MX" dirty="0"/>
              <a:t>porcentaje de ocupados en </a:t>
            </a:r>
            <a:r>
              <a:rPr lang="es-MX" dirty="0" smtClean="0"/>
              <a:t>informalidad (es </a:t>
            </a:r>
            <a:r>
              <a:rPr lang="es-MX" dirty="0"/>
              <a:t>decir, cuentapropistas no calificados, asalariados </a:t>
            </a:r>
            <a:r>
              <a:rPr lang="es-MX" dirty="0" smtClean="0"/>
              <a:t>en firmas pequeñas</a:t>
            </a:r>
            <a:r>
              <a:rPr lang="es-MX" dirty="0"/>
              <a:t>, o trabajadores con ingreso cero) supera </a:t>
            </a:r>
            <a:r>
              <a:rPr lang="es-MX" dirty="0" smtClean="0"/>
              <a:t>el 60</a:t>
            </a:r>
            <a:r>
              <a:rPr lang="es-MX" dirty="0"/>
              <a:t>% en Bolivia, Guatemala, Honduras, Ecuador, El </a:t>
            </a:r>
            <a:r>
              <a:rPr lang="es-MX" dirty="0" smtClean="0"/>
              <a:t>Salvador, Perú </a:t>
            </a:r>
            <a:r>
              <a:rPr lang="es-MX" dirty="0"/>
              <a:t>y Colombia, mientras que en Chile y Uruguay es </a:t>
            </a:r>
            <a:r>
              <a:rPr lang="es-MX" dirty="0" smtClean="0"/>
              <a:t>de alrededor </a:t>
            </a:r>
            <a:r>
              <a:rPr lang="es-MX" dirty="0"/>
              <a:t>de 32%. Entre los trabajadores vulnerables </a:t>
            </a:r>
            <a:r>
              <a:rPr lang="es-MX" dirty="0" smtClean="0"/>
              <a:t>es cercano </a:t>
            </a:r>
            <a:r>
              <a:rPr lang="es-MX" dirty="0"/>
              <a:t>a 70% en Bolivia y Colombia, y entre los pobres </a:t>
            </a:r>
            <a:r>
              <a:rPr lang="es-MX" dirty="0" smtClean="0"/>
              <a:t>a 90</a:t>
            </a:r>
            <a:r>
              <a:rPr lang="es-MX" dirty="0"/>
              <a:t>% en Paraguay, Bolivia y Perú.</a:t>
            </a:r>
          </a:p>
        </p:txBody>
      </p:sp>
      <p:sp>
        <p:nvSpPr>
          <p:cNvPr id="3" name="2 Título"/>
          <p:cNvSpPr>
            <a:spLocks noGrp="1"/>
          </p:cNvSpPr>
          <p:nvPr>
            <p:ph type="title"/>
          </p:nvPr>
        </p:nvSpPr>
        <p:spPr/>
        <p:txBody>
          <a:bodyPr/>
          <a:lstStyle/>
          <a:p>
            <a:r>
              <a:rPr lang="es-MX" dirty="0" smtClean="0"/>
              <a:t>Informalidad</a:t>
            </a:r>
            <a:endParaRPr lang="es-MX" dirty="0"/>
          </a:p>
        </p:txBody>
      </p:sp>
    </p:spTree>
    <p:extLst>
      <p:ext uri="{BB962C8B-B14F-4D97-AF65-F5344CB8AC3E}">
        <p14:creationId xmlns:p14="http://schemas.microsoft.com/office/powerpoint/2010/main" val="42236503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a:bodyPr>
          <a:lstStyle/>
          <a:p>
            <a:pPr marL="0" indent="0">
              <a:buNone/>
            </a:pPr>
            <a:r>
              <a:rPr lang="es-MX" dirty="0" smtClean="0"/>
              <a:t>El </a:t>
            </a:r>
            <a:r>
              <a:rPr lang="es-MX" dirty="0"/>
              <a:t>porcentaje de ocupados sin </a:t>
            </a:r>
            <a:r>
              <a:rPr lang="es-MX" dirty="0" smtClean="0"/>
              <a:t>contrato oscila </a:t>
            </a:r>
            <a:r>
              <a:rPr lang="es-MX" dirty="0"/>
              <a:t>entre 61% y 66.5% en Honduras, El Salvador y Perú, </a:t>
            </a:r>
            <a:r>
              <a:rPr lang="es-MX" dirty="0" smtClean="0"/>
              <a:t>y alcanza </a:t>
            </a:r>
            <a:r>
              <a:rPr lang="es-MX" dirty="0"/>
              <a:t>73% en Guatemala. En el otro extremo, solo </a:t>
            </a:r>
            <a:r>
              <a:rPr lang="es-MX" dirty="0" smtClean="0"/>
              <a:t>13.5% de </a:t>
            </a:r>
            <a:r>
              <a:rPr lang="es-MX" dirty="0"/>
              <a:t>los trabajadores Chilenos no cuentan con contrato, </a:t>
            </a:r>
            <a:r>
              <a:rPr lang="es-MX" dirty="0" smtClean="0"/>
              <a:t>y cerca </a:t>
            </a:r>
            <a:r>
              <a:rPr lang="es-MX" dirty="0"/>
              <a:t>de un tercio está en tal situación en Uruguay y </a:t>
            </a:r>
            <a:r>
              <a:rPr lang="es-MX" dirty="0" smtClean="0"/>
              <a:t>Ecuador. Entre </a:t>
            </a:r>
            <a:r>
              <a:rPr lang="es-MX" dirty="0"/>
              <a:t>los trabajadores vulnerables, la falta de </a:t>
            </a:r>
            <a:r>
              <a:rPr lang="es-MX" dirty="0" smtClean="0"/>
              <a:t>contrato afecta </a:t>
            </a:r>
            <a:r>
              <a:rPr lang="es-MX" dirty="0"/>
              <a:t>a más del 60% en Paraguay, Perú y El Salvador. </a:t>
            </a:r>
            <a:r>
              <a:rPr lang="es-MX" dirty="0" smtClean="0"/>
              <a:t>En estos </a:t>
            </a:r>
            <a:r>
              <a:rPr lang="es-MX" dirty="0"/>
              <a:t>mismos países, la falta de contrato afecta a más </a:t>
            </a:r>
            <a:r>
              <a:rPr lang="es-MX" dirty="0" smtClean="0"/>
              <a:t>del 85</a:t>
            </a:r>
            <a:r>
              <a:rPr lang="es-MX" dirty="0"/>
              <a:t>% de los trabajadores pobres.</a:t>
            </a:r>
          </a:p>
        </p:txBody>
      </p:sp>
      <p:sp>
        <p:nvSpPr>
          <p:cNvPr id="3" name="2 Título"/>
          <p:cNvSpPr>
            <a:spLocks noGrp="1"/>
          </p:cNvSpPr>
          <p:nvPr>
            <p:ph type="title"/>
          </p:nvPr>
        </p:nvSpPr>
        <p:spPr/>
        <p:txBody>
          <a:bodyPr/>
          <a:lstStyle/>
          <a:p>
            <a:r>
              <a:rPr lang="es-MX" dirty="0" smtClean="0"/>
              <a:t>Contrato laboral</a:t>
            </a:r>
            <a:endParaRPr lang="es-MX" dirty="0"/>
          </a:p>
        </p:txBody>
      </p:sp>
    </p:spTree>
    <p:extLst>
      <p:ext uri="{BB962C8B-B14F-4D97-AF65-F5344CB8AC3E}">
        <p14:creationId xmlns:p14="http://schemas.microsoft.com/office/powerpoint/2010/main" val="7096527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a:bodyPr>
          <a:lstStyle/>
          <a:p>
            <a:pPr marL="0" indent="0" algn="just">
              <a:buNone/>
            </a:pPr>
            <a:r>
              <a:rPr lang="es-MX" dirty="0" smtClean="0"/>
              <a:t>El </a:t>
            </a:r>
            <a:r>
              <a:rPr lang="es-MX" dirty="0"/>
              <a:t>porcentaje de trabajadores </a:t>
            </a:r>
            <a:r>
              <a:rPr lang="es-MX" dirty="0" smtClean="0"/>
              <a:t>sin acceso a </a:t>
            </a:r>
            <a:r>
              <a:rPr lang="es-MX" dirty="0"/>
              <a:t>servicios médicos como prestación vinculada a </a:t>
            </a:r>
            <a:r>
              <a:rPr lang="es-MX" dirty="0" smtClean="0"/>
              <a:t>su empleo </a:t>
            </a:r>
            <a:r>
              <a:rPr lang="es-MX" dirty="0"/>
              <a:t>alcanza 57% en México, 68% en Bolivia y 75% </a:t>
            </a:r>
            <a:r>
              <a:rPr lang="es-MX" dirty="0" smtClean="0"/>
              <a:t>en Guatemala</a:t>
            </a:r>
            <a:r>
              <a:rPr lang="es-MX" dirty="0"/>
              <a:t>, mientras que es apenas del 18% en Chile </a:t>
            </a:r>
            <a:r>
              <a:rPr lang="es-MX" dirty="0" smtClean="0"/>
              <a:t>y 14.6</a:t>
            </a:r>
            <a:r>
              <a:rPr lang="es-MX" dirty="0"/>
              <a:t>% en Uruguay. Entre los vulnerables el promedio </a:t>
            </a:r>
            <a:r>
              <a:rPr lang="es-MX" dirty="0" smtClean="0"/>
              <a:t>regional alcanza </a:t>
            </a:r>
            <a:r>
              <a:rPr lang="es-MX" dirty="0"/>
              <a:t>44.4%, y entre los pobres 70.4%.</a:t>
            </a:r>
          </a:p>
        </p:txBody>
      </p:sp>
      <p:sp>
        <p:nvSpPr>
          <p:cNvPr id="3" name="2 Título"/>
          <p:cNvSpPr>
            <a:spLocks noGrp="1"/>
          </p:cNvSpPr>
          <p:nvPr>
            <p:ph type="title"/>
          </p:nvPr>
        </p:nvSpPr>
        <p:spPr/>
        <p:txBody>
          <a:bodyPr/>
          <a:lstStyle/>
          <a:p>
            <a:r>
              <a:rPr lang="es-MX" dirty="0" smtClean="0"/>
              <a:t>Servicios médicos</a:t>
            </a:r>
            <a:endParaRPr lang="es-MX" dirty="0"/>
          </a:p>
        </p:txBody>
      </p:sp>
    </p:spTree>
    <p:extLst>
      <p:ext uri="{BB962C8B-B14F-4D97-AF65-F5344CB8AC3E}">
        <p14:creationId xmlns:p14="http://schemas.microsoft.com/office/powerpoint/2010/main" val="42018063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fontScale="92500" lnSpcReduction="10000"/>
          </a:bodyPr>
          <a:lstStyle/>
          <a:p>
            <a:pPr marL="0" indent="0" algn="just">
              <a:buNone/>
            </a:pPr>
            <a:r>
              <a:rPr lang="es-MX" dirty="0" smtClean="0"/>
              <a:t>Para </a:t>
            </a:r>
            <a:r>
              <a:rPr lang="es-MX" dirty="0"/>
              <a:t>un total </a:t>
            </a:r>
            <a:r>
              <a:rPr lang="es-MX" dirty="0" smtClean="0"/>
              <a:t>de nueve </a:t>
            </a:r>
            <a:r>
              <a:rPr lang="es-MX" dirty="0"/>
              <a:t>países para los que se dispone del indicador, </a:t>
            </a:r>
            <a:r>
              <a:rPr lang="es-MX" dirty="0" smtClean="0"/>
              <a:t>entre el </a:t>
            </a:r>
            <a:r>
              <a:rPr lang="es-MX" dirty="0"/>
              <a:t>total de población joven (15 a 24 años de edad) el </a:t>
            </a:r>
            <a:r>
              <a:rPr lang="es-MX" dirty="0" smtClean="0"/>
              <a:t>20.2% no </a:t>
            </a:r>
            <a:r>
              <a:rPr lang="es-MX" dirty="0"/>
              <a:t>estudia ni trabaja. La proporción más alta se </a:t>
            </a:r>
            <a:r>
              <a:rPr lang="es-MX" dirty="0" smtClean="0"/>
              <a:t>encuentra en </a:t>
            </a:r>
            <a:r>
              <a:rPr lang="es-MX" dirty="0"/>
              <a:t>Guatemala (25.1), mientras que la más baja en </a:t>
            </a:r>
            <a:r>
              <a:rPr lang="es-MX" dirty="0" smtClean="0"/>
              <a:t>Uruguay y </a:t>
            </a:r>
            <a:r>
              <a:rPr lang="es-MX" dirty="0"/>
              <a:t>Perú (15.3%). Visto por grupos, entre los jóvenes de 15 </a:t>
            </a:r>
            <a:r>
              <a:rPr lang="es-MX" dirty="0" smtClean="0"/>
              <a:t>a 24 </a:t>
            </a:r>
            <a:r>
              <a:rPr lang="es-MX" dirty="0"/>
              <a:t>años en situación de vulnerabilidad, el </a:t>
            </a:r>
            <a:r>
              <a:rPr lang="es-MX" dirty="0" smtClean="0"/>
              <a:t>mayor porcentaje de </a:t>
            </a:r>
            <a:r>
              <a:rPr lang="es-MX" dirty="0"/>
              <a:t>los que no estudian ni trabajan se encuentra en</a:t>
            </a:r>
          </a:p>
          <a:p>
            <a:pPr marL="0" indent="0" algn="just">
              <a:buNone/>
            </a:pPr>
            <a:r>
              <a:rPr lang="es-MX" dirty="0"/>
              <a:t>Chile (26.7%), mientras que entre los jóvenes en </a:t>
            </a:r>
            <a:r>
              <a:rPr lang="es-MX" dirty="0" smtClean="0"/>
              <a:t>situación de </a:t>
            </a:r>
            <a:r>
              <a:rPr lang="es-MX" dirty="0"/>
              <a:t>pobreza la mayor proporción de quienes no estudian </a:t>
            </a:r>
            <a:r>
              <a:rPr lang="es-MX" dirty="0" smtClean="0"/>
              <a:t>ni trabajan </a:t>
            </a:r>
            <a:r>
              <a:rPr lang="es-MX" dirty="0"/>
              <a:t>ocurre en Uruguay (40.3%).</a:t>
            </a:r>
          </a:p>
        </p:txBody>
      </p:sp>
      <p:sp>
        <p:nvSpPr>
          <p:cNvPr id="3" name="2 Título"/>
          <p:cNvSpPr>
            <a:spLocks noGrp="1"/>
          </p:cNvSpPr>
          <p:nvPr>
            <p:ph type="title"/>
          </p:nvPr>
        </p:nvSpPr>
        <p:spPr/>
        <p:txBody>
          <a:bodyPr/>
          <a:lstStyle/>
          <a:p>
            <a:r>
              <a:rPr lang="es-MX" dirty="0" smtClean="0"/>
              <a:t>JOVENES NINIS</a:t>
            </a:r>
            <a:endParaRPr lang="es-MX" dirty="0"/>
          </a:p>
        </p:txBody>
      </p:sp>
    </p:spTree>
    <p:extLst>
      <p:ext uri="{BB962C8B-B14F-4D97-AF65-F5344CB8AC3E}">
        <p14:creationId xmlns:p14="http://schemas.microsoft.com/office/powerpoint/2010/main" val="21699829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Salarios mínimos </a:t>
            </a:r>
            <a:r>
              <a:rPr lang="es-MX" smtClean="0"/>
              <a:t>al mes/CEPAL</a:t>
            </a:r>
            <a:endParaRPr lang="es-MX" dirty="0"/>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2746863418"/>
              </p:ext>
            </p:extLst>
          </p:nvPr>
        </p:nvGraphicFramePr>
        <p:xfrm>
          <a:off x="457200" y="1935480"/>
          <a:ext cx="8229600" cy="3115056"/>
        </p:xfrm>
        <a:graphic>
          <a:graphicData uri="http://schemas.openxmlformats.org/drawingml/2006/table">
            <a:tbl>
              <a:tblPr firstRow="1" bandRow="1">
                <a:tableStyleId>{5C22544A-7EE6-4342-B048-85BDC9FD1C3A}</a:tableStyleId>
              </a:tblPr>
              <a:tblGrid>
                <a:gridCol w="4114800"/>
                <a:gridCol w="4114800"/>
              </a:tblGrid>
              <a:tr h="445008">
                <a:tc>
                  <a:txBody>
                    <a:bodyPr/>
                    <a:lstStyle/>
                    <a:p>
                      <a:r>
                        <a:rPr lang="es-MX" sz="2200" dirty="0" smtClean="0"/>
                        <a:t>PAIS</a:t>
                      </a:r>
                      <a:endParaRPr lang="es-MX" sz="2200" dirty="0"/>
                    </a:p>
                  </a:txBody>
                  <a:tcPr marT="54864" marB="54864"/>
                </a:tc>
                <a:tc>
                  <a:txBody>
                    <a:bodyPr/>
                    <a:lstStyle/>
                    <a:p>
                      <a:r>
                        <a:rPr lang="es-MX" sz="2200" dirty="0" smtClean="0"/>
                        <a:t>SALARIO MINIMO</a:t>
                      </a:r>
                      <a:endParaRPr lang="es-MX" sz="2200" dirty="0"/>
                    </a:p>
                  </a:txBody>
                  <a:tcPr marT="54864" marB="54864"/>
                </a:tc>
              </a:tr>
              <a:tr h="445008">
                <a:tc>
                  <a:txBody>
                    <a:bodyPr/>
                    <a:lstStyle/>
                    <a:p>
                      <a:r>
                        <a:rPr lang="es-MX" sz="2200" dirty="0" smtClean="0"/>
                        <a:t>MEXICO</a:t>
                      </a:r>
                      <a:endParaRPr lang="es-MX" sz="2200" dirty="0"/>
                    </a:p>
                  </a:txBody>
                  <a:tcPr marT="54864" marB="54864"/>
                </a:tc>
                <a:tc>
                  <a:txBody>
                    <a:bodyPr/>
                    <a:lstStyle/>
                    <a:p>
                      <a:r>
                        <a:rPr lang="es-MX" sz="2200" dirty="0" smtClean="0"/>
                        <a:t>161 DÓLARES</a:t>
                      </a:r>
                      <a:endParaRPr lang="es-MX" sz="2200" dirty="0"/>
                    </a:p>
                  </a:txBody>
                  <a:tcPr marT="54864" marB="54864"/>
                </a:tc>
              </a:tr>
              <a:tr h="445008">
                <a:tc>
                  <a:txBody>
                    <a:bodyPr/>
                    <a:lstStyle/>
                    <a:p>
                      <a:r>
                        <a:rPr lang="es-MX" sz="2200" dirty="0" smtClean="0"/>
                        <a:t>CHILE</a:t>
                      </a:r>
                      <a:endParaRPr lang="es-MX" sz="2200" dirty="0"/>
                    </a:p>
                  </a:txBody>
                  <a:tcPr marT="54864" marB="54864"/>
                </a:tc>
                <a:tc>
                  <a:txBody>
                    <a:bodyPr/>
                    <a:lstStyle/>
                    <a:p>
                      <a:r>
                        <a:rPr lang="es-MX" sz="2200" dirty="0" smtClean="0"/>
                        <a:t>390 DÓLARES</a:t>
                      </a:r>
                      <a:endParaRPr lang="es-MX" sz="2200" dirty="0"/>
                    </a:p>
                  </a:txBody>
                  <a:tcPr marT="54864" marB="54864"/>
                </a:tc>
              </a:tr>
              <a:tr h="445008">
                <a:tc>
                  <a:txBody>
                    <a:bodyPr/>
                    <a:lstStyle/>
                    <a:p>
                      <a:r>
                        <a:rPr lang="es-MX" sz="2200" dirty="0" smtClean="0"/>
                        <a:t>ARGENTINA</a:t>
                      </a:r>
                      <a:endParaRPr lang="es-MX" sz="2200" dirty="0"/>
                    </a:p>
                  </a:txBody>
                  <a:tcPr marT="54864" marB="54864"/>
                </a:tc>
                <a:tc>
                  <a:txBody>
                    <a:bodyPr/>
                    <a:lstStyle/>
                    <a:p>
                      <a:r>
                        <a:rPr lang="es-MX" sz="2200" dirty="0" smtClean="0"/>
                        <a:t>435 DÓLARES</a:t>
                      </a:r>
                      <a:endParaRPr lang="es-MX" sz="2200" dirty="0"/>
                    </a:p>
                  </a:txBody>
                  <a:tcPr marT="54864" marB="54864"/>
                </a:tc>
              </a:tr>
              <a:tr h="445008">
                <a:tc>
                  <a:txBody>
                    <a:bodyPr/>
                    <a:lstStyle/>
                    <a:p>
                      <a:r>
                        <a:rPr lang="es-MX" sz="2200" dirty="0" smtClean="0"/>
                        <a:t>BRASIL</a:t>
                      </a:r>
                      <a:endParaRPr lang="es-MX" sz="2200" dirty="0"/>
                    </a:p>
                  </a:txBody>
                  <a:tcPr marT="54864" marB="54864"/>
                </a:tc>
                <a:tc>
                  <a:txBody>
                    <a:bodyPr/>
                    <a:lstStyle/>
                    <a:p>
                      <a:r>
                        <a:rPr lang="es-MX" sz="2200" dirty="0" smtClean="0"/>
                        <a:t>360 DÓLARES</a:t>
                      </a:r>
                      <a:endParaRPr lang="es-MX" sz="2200" dirty="0"/>
                    </a:p>
                  </a:txBody>
                  <a:tcPr marT="54864" marB="54864"/>
                </a:tc>
              </a:tr>
              <a:tr h="445008">
                <a:tc>
                  <a:txBody>
                    <a:bodyPr/>
                    <a:lstStyle/>
                    <a:p>
                      <a:r>
                        <a:rPr lang="es-MX" sz="2200" dirty="0" smtClean="0"/>
                        <a:t>URUGUAY</a:t>
                      </a:r>
                      <a:endParaRPr lang="es-MX" sz="2200" dirty="0"/>
                    </a:p>
                  </a:txBody>
                  <a:tcPr marT="54864" marB="54864"/>
                </a:tc>
                <a:tc>
                  <a:txBody>
                    <a:bodyPr/>
                    <a:lstStyle/>
                    <a:p>
                      <a:r>
                        <a:rPr lang="es-MX" sz="2200" dirty="0" smtClean="0"/>
                        <a:t>411 DÓLARES</a:t>
                      </a:r>
                      <a:endParaRPr lang="es-MX" sz="2200" dirty="0"/>
                    </a:p>
                  </a:txBody>
                  <a:tcPr marT="54864" marB="54864"/>
                </a:tc>
              </a:tr>
              <a:tr h="445008">
                <a:tc>
                  <a:txBody>
                    <a:bodyPr/>
                    <a:lstStyle/>
                    <a:p>
                      <a:r>
                        <a:rPr lang="es-MX" sz="2200" dirty="0" smtClean="0"/>
                        <a:t>COLOMBIA</a:t>
                      </a:r>
                      <a:endParaRPr lang="es-MX" sz="2200" dirty="0"/>
                    </a:p>
                  </a:txBody>
                  <a:tcPr marT="54864" marB="54864"/>
                </a:tc>
                <a:tc>
                  <a:txBody>
                    <a:bodyPr/>
                    <a:lstStyle/>
                    <a:p>
                      <a:r>
                        <a:rPr lang="es-MX" sz="2200" dirty="0" smtClean="0"/>
                        <a:t>326 DÓLARES</a:t>
                      </a:r>
                      <a:endParaRPr lang="es-MX" sz="2200" dirty="0"/>
                    </a:p>
                  </a:txBody>
                  <a:tcPr marT="54864" marB="54864"/>
                </a:tc>
              </a:tr>
            </a:tbl>
          </a:graphicData>
        </a:graphic>
      </p:graphicFrame>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spTree>
    <p:extLst>
      <p:ext uri="{BB962C8B-B14F-4D97-AF65-F5344CB8AC3E}">
        <p14:creationId xmlns:p14="http://schemas.microsoft.com/office/powerpoint/2010/main" val="37246281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a:bodyPr>
          <a:lstStyle/>
          <a:p>
            <a:r>
              <a:rPr lang="es-MX" sz="3200" dirty="0"/>
              <a:t>Especuladores, Gobiernos, bancos y fondos de pensiones se lanzan a comprar 63 millones de hectáreas  de tierra en </a:t>
            </a:r>
            <a:r>
              <a:rPr lang="es-MX" sz="3200" dirty="0" err="1"/>
              <a:t>A</a:t>
            </a:r>
            <a:r>
              <a:rPr lang="es-MX" sz="3200" dirty="0" err="1" smtClean="0"/>
              <a:t>frica</a:t>
            </a:r>
            <a:r>
              <a:rPr lang="es-MX" sz="3200" dirty="0"/>
              <a:t>, Asia y América Latina para controlar el mercado de los alimentos.</a:t>
            </a:r>
          </a:p>
          <a:p>
            <a:endParaRPr lang="es-MX" sz="3200" dirty="0"/>
          </a:p>
        </p:txBody>
      </p:sp>
      <p:sp>
        <p:nvSpPr>
          <p:cNvPr id="3" name="2 Título"/>
          <p:cNvSpPr>
            <a:spLocks noGrp="1"/>
          </p:cNvSpPr>
          <p:nvPr>
            <p:ph type="title"/>
          </p:nvPr>
        </p:nvSpPr>
        <p:spPr/>
        <p:txBody>
          <a:bodyPr/>
          <a:lstStyle/>
          <a:p>
            <a:r>
              <a:rPr lang="es-MX" dirty="0" smtClean="0"/>
              <a:t>Las luchas por el territorio</a:t>
            </a:r>
            <a:endParaRPr lang="es-MX" dirty="0"/>
          </a:p>
        </p:txBody>
      </p:sp>
    </p:spTree>
    <p:extLst>
      <p:ext uri="{BB962C8B-B14F-4D97-AF65-F5344CB8AC3E}">
        <p14:creationId xmlns:p14="http://schemas.microsoft.com/office/powerpoint/2010/main" val="5857603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872067" y="1772816"/>
            <a:ext cx="7408333" cy="4353347"/>
          </a:xfrm>
        </p:spPr>
        <p:txBody>
          <a:bodyPr>
            <a:normAutofit fontScale="92500" lnSpcReduction="10000"/>
          </a:bodyPr>
          <a:lstStyle/>
          <a:p>
            <a:r>
              <a:rPr lang="es-MX" sz="3200" dirty="0"/>
              <a:t>Las sequías amenazan la alimentación de AL. Hay una crisis humanitaria en marcha. El calentamiento global puede echar para atrás lo que se avanzado. Se ha reducido a la mitad la gente que pasa hambre. Sin embargo hay 34 millones de latinoamericanos que </a:t>
            </a:r>
            <a:r>
              <a:rPr lang="es-MX" sz="3200" dirty="0" smtClean="0"/>
              <a:t>la padecen. </a:t>
            </a:r>
            <a:r>
              <a:rPr lang="es-MX" sz="3200" dirty="0"/>
              <a:t>AL es rica en alimentos pero permanecen dos problemas: el acceso y la utilización. Y aumenta la obesidad.</a:t>
            </a:r>
          </a:p>
          <a:p>
            <a:endParaRPr lang="es-MX" dirty="0"/>
          </a:p>
        </p:txBody>
      </p:sp>
      <p:sp>
        <p:nvSpPr>
          <p:cNvPr id="3" name="2 Título"/>
          <p:cNvSpPr>
            <a:spLocks noGrp="1"/>
          </p:cNvSpPr>
          <p:nvPr>
            <p:ph type="title"/>
          </p:nvPr>
        </p:nvSpPr>
        <p:spPr/>
        <p:txBody>
          <a:bodyPr/>
          <a:lstStyle/>
          <a:p>
            <a:r>
              <a:rPr lang="es-MX" dirty="0" smtClean="0"/>
              <a:t>Cambio climático</a:t>
            </a:r>
            <a:endParaRPr lang="es-MX" dirty="0"/>
          </a:p>
        </p:txBody>
      </p:sp>
    </p:spTree>
    <p:extLst>
      <p:ext uri="{BB962C8B-B14F-4D97-AF65-F5344CB8AC3E}">
        <p14:creationId xmlns:p14="http://schemas.microsoft.com/office/powerpoint/2010/main" val="13076509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fontScale="92500"/>
          </a:bodyPr>
          <a:lstStyle/>
          <a:p>
            <a:r>
              <a:rPr lang="es-MX" sz="3600" dirty="0"/>
              <a:t>La Federación Latinoamericana de Mercados Mayoristas afirmó que cada empleo generado en una tienda de auto servicio, el comercio al menudeo pierde siete puestos de trabajo y se "destruye" la estructura social.</a:t>
            </a:r>
          </a:p>
          <a:p>
            <a:endParaRPr lang="es-MX" dirty="0"/>
          </a:p>
        </p:txBody>
      </p:sp>
      <p:sp>
        <p:nvSpPr>
          <p:cNvPr id="3" name="2 Título"/>
          <p:cNvSpPr>
            <a:spLocks noGrp="1"/>
          </p:cNvSpPr>
          <p:nvPr>
            <p:ph type="title"/>
          </p:nvPr>
        </p:nvSpPr>
        <p:spPr/>
        <p:txBody>
          <a:bodyPr/>
          <a:lstStyle/>
          <a:p>
            <a:r>
              <a:rPr lang="es-MX" dirty="0" smtClean="0"/>
              <a:t>Consumo y ciudadanía</a:t>
            </a:r>
            <a:endParaRPr lang="es-MX" dirty="0"/>
          </a:p>
        </p:txBody>
      </p:sp>
    </p:spTree>
    <p:extLst>
      <p:ext uri="{BB962C8B-B14F-4D97-AF65-F5344CB8AC3E}">
        <p14:creationId xmlns:p14="http://schemas.microsoft.com/office/powerpoint/2010/main" val="23968370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872067" y="1700808"/>
            <a:ext cx="7408333" cy="4425355"/>
          </a:xfrm>
        </p:spPr>
        <p:txBody>
          <a:bodyPr>
            <a:normAutofit fontScale="62500" lnSpcReduction="20000"/>
          </a:bodyPr>
          <a:lstStyle/>
          <a:p>
            <a:r>
              <a:rPr lang="es-MX" sz="3600" dirty="0"/>
              <a:t>El informe "Los costos del crimen y la violencia en el bienestar de América Latina y el Caribe" señala que esa región es "excepcionalmente violenta", ya que alberga al 9 por ciento de la población mundial, pero es el escenario de un tercio de los homicidios que se producen en el planeta. El costo directo del crimen y la violencia equivale al 3 por ciento del Producto Interno Bruto (PIB) en América Latina.</a:t>
            </a:r>
          </a:p>
          <a:p>
            <a:r>
              <a:rPr lang="es-MX" sz="3600" dirty="0"/>
              <a:t>11 mil personas mueren cada mes en Latinoamérica y el Caribe a causa de la violencia y que una de cada cuatro mujeres muere por agresiones de su pareja o de tipo sexual. (BID)</a:t>
            </a:r>
            <a:br>
              <a:rPr lang="es-MX" sz="3600" dirty="0"/>
            </a:br>
            <a:r>
              <a:rPr lang="es-MX" sz="3600" dirty="0"/>
              <a:t/>
            </a:r>
            <a:br>
              <a:rPr lang="es-MX" sz="3600" dirty="0"/>
            </a:br>
            <a:r>
              <a:rPr lang="es-MX" sz="3600" dirty="0"/>
              <a:t/>
            </a:r>
            <a:br>
              <a:rPr lang="es-MX" sz="3600" dirty="0"/>
            </a:br>
            <a:endParaRPr lang="es-MX" sz="3600" dirty="0"/>
          </a:p>
          <a:p>
            <a:endParaRPr lang="es-MX" dirty="0"/>
          </a:p>
        </p:txBody>
      </p:sp>
      <p:sp>
        <p:nvSpPr>
          <p:cNvPr id="3" name="2 Título"/>
          <p:cNvSpPr>
            <a:spLocks noGrp="1"/>
          </p:cNvSpPr>
          <p:nvPr>
            <p:ph type="title"/>
          </p:nvPr>
        </p:nvSpPr>
        <p:spPr/>
        <p:txBody>
          <a:bodyPr/>
          <a:lstStyle/>
          <a:p>
            <a:r>
              <a:rPr lang="es-MX" dirty="0" smtClean="0"/>
              <a:t>Violencia en AL</a:t>
            </a:r>
            <a:endParaRPr lang="es-MX" dirty="0"/>
          </a:p>
        </p:txBody>
      </p:sp>
    </p:spTree>
    <p:extLst>
      <p:ext uri="{BB962C8B-B14F-4D97-AF65-F5344CB8AC3E}">
        <p14:creationId xmlns:p14="http://schemas.microsoft.com/office/powerpoint/2010/main" val="32823055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nvPr>
        </p:nvGraphicFramePr>
        <p:xfrm>
          <a:off x="1468935" y="2674937"/>
          <a:ext cx="6214067" cy="3451228"/>
        </p:xfrm>
        <a:graphic>
          <a:graphicData uri="http://schemas.openxmlformats.org/drawingml/2006/table">
            <a:tbl>
              <a:tblPr firstRow="1" firstCol="1" bandRow="1">
                <a:tableStyleId>{5C22544A-7EE6-4342-B048-85BDC9FD1C3A}</a:tableStyleId>
              </a:tblPr>
              <a:tblGrid>
                <a:gridCol w="1283827"/>
                <a:gridCol w="1723782"/>
                <a:gridCol w="1575887"/>
                <a:gridCol w="1630571"/>
              </a:tblGrid>
              <a:tr h="460163">
                <a:tc>
                  <a:txBody>
                    <a:bodyPr/>
                    <a:lstStyle/>
                    <a:p>
                      <a:pPr algn="just">
                        <a:lnSpc>
                          <a:spcPct val="150000"/>
                        </a:lnSpc>
                        <a:spcAft>
                          <a:spcPts val="0"/>
                        </a:spcAft>
                      </a:pPr>
                      <a:r>
                        <a:rPr lang="es-MX" sz="1000">
                          <a:effectLst/>
                        </a:rPr>
                        <a:t>País</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Tasa de homicidios por cada 100,000 habs. 2015</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Calificación de Seguridad Social. 2015</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Calificación de percepción de corrupción</a:t>
                      </a:r>
                      <a:endParaRPr lang="es-MX" sz="900">
                        <a:effectLst/>
                        <a:latin typeface="Calibri"/>
                        <a:ea typeface="Calibri"/>
                        <a:cs typeface="Times New Roman"/>
                      </a:endParaRPr>
                    </a:p>
                  </a:txBody>
                  <a:tcPr marL="57520" marR="57520" marT="0" marB="0" anchor="ctr"/>
                </a:tc>
              </a:tr>
              <a:tr h="230082">
                <a:tc>
                  <a:txBody>
                    <a:bodyPr/>
                    <a:lstStyle/>
                    <a:p>
                      <a:pPr algn="just">
                        <a:lnSpc>
                          <a:spcPct val="150000"/>
                        </a:lnSpc>
                        <a:spcAft>
                          <a:spcPts val="0"/>
                        </a:spcAft>
                      </a:pPr>
                      <a:r>
                        <a:rPr lang="es-MX" sz="1000">
                          <a:effectLst/>
                        </a:rPr>
                        <a:t>Honduras</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90.4</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3.1</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4.00</a:t>
                      </a:r>
                      <a:endParaRPr lang="es-MX" sz="900">
                        <a:effectLst/>
                        <a:latin typeface="Calibri"/>
                        <a:ea typeface="Calibri"/>
                        <a:cs typeface="Times New Roman"/>
                      </a:endParaRPr>
                    </a:p>
                  </a:txBody>
                  <a:tcPr marL="57520" marR="57520" marT="0" marB="0" anchor="ctr"/>
                </a:tc>
              </a:tr>
              <a:tr h="230082">
                <a:tc>
                  <a:txBody>
                    <a:bodyPr/>
                    <a:lstStyle/>
                    <a:p>
                      <a:pPr algn="just">
                        <a:lnSpc>
                          <a:spcPct val="150000"/>
                        </a:lnSpc>
                        <a:spcAft>
                          <a:spcPts val="0"/>
                        </a:spcAft>
                      </a:pPr>
                      <a:r>
                        <a:rPr lang="es-MX" sz="1000">
                          <a:effectLst/>
                        </a:rPr>
                        <a:t>Venezuela</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53.7</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3.38</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4.48</a:t>
                      </a:r>
                      <a:endParaRPr lang="es-MX" sz="900">
                        <a:effectLst/>
                        <a:latin typeface="Calibri"/>
                        <a:ea typeface="Calibri"/>
                        <a:cs typeface="Times New Roman"/>
                      </a:endParaRPr>
                    </a:p>
                  </a:txBody>
                  <a:tcPr marL="57520" marR="57520" marT="0" marB="0" anchor="ctr"/>
                </a:tc>
              </a:tr>
              <a:tr h="230082">
                <a:tc>
                  <a:txBody>
                    <a:bodyPr/>
                    <a:lstStyle/>
                    <a:p>
                      <a:pPr algn="just">
                        <a:lnSpc>
                          <a:spcPct val="150000"/>
                        </a:lnSpc>
                        <a:spcAft>
                          <a:spcPts val="0"/>
                        </a:spcAft>
                      </a:pPr>
                      <a:r>
                        <a:rPr lang="es-MX" sz="1000">
                          <a:effectLst/>
                        </a:rPr>
                        <a:t>El Salvador</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41.2</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3.14</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3.52</a:t>
                      </a:r>
                      <a:endParaRPr lang="es-MX" sz="900">
                        <a:effectLst/>
                        <a:latin typeface="Calibri"/>
                        <a:ea typeface="Calibri"/>
                        <a:cs typeface="Times New Roman"/>
                      </a:endParaRPr>
                    </a:p>
                  </a:txBody>
                  <a:tcPr marL="57520" marR="57520" marT="0" marB="0" anchor="ctr"/>
                </a:tc>
              </a:tr>
              <a:tr h="230082">
                <a:tc>
                  <a:txBody>
                    <a:bodyPr/>
                    <a:lstStyle/>
                    <a:p>
                      <a:pPr algn="just">
                        <a:lnSpc>
                          <a:spcPct val="150000"/>
                        </a:lnSpc>
                        <a:spcAft>
                          <a:spcPts val="0"/>
                        </a:spcAft>
                      </a:pPr>
                      <a:r>
                        <a:rPr lang="es-MX" sz="1000">
                          <a:effectLst/>
                        </a:rPr>
                        <a:t>Guatemala</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39.9</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2.99</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3.86</a:t>
                      </a:r>
                      <a:endParaRPr lang="es-MX" sz="900">
                        <a:effectLst/>
                        <a:latin typeface="Calibri"/>
                        <a:ea typeface="Calibri"/>
                        <a:cs typeface="Times New Roman"/>
                      </a:endParaRPr>
                    </a:p>
                  </a:txBody>
                  <a:tcPr marL="57520" marR="57520" marT="0" marB="0" anchor="ctr"/>
                </a:tc>
              </a:tr>
              <a:tr h="230082">
                <a:tc>
                  <a:txBody>
                    <a:bodyPr/>
                    <a:lstStyle/>
                    <a:p>
                      <a:pPr algn="just">
                        <a:lnSpc>
                          <a:spcPct val="150000"/>
                        </a:lnSpc>
                        <a:spcAft>
                          <a:spcPts val="0"/>
                        </a:spcAft>
                      </a:pPr>
                      <a:r>
                        <a:rPr lang="es-MX" sz="1000">
                          <a:effectLst/>
                        </a:rPr>
                        <a:t>Jamaica</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39.3</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2.89</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3.57</a:t>
                      </a:r>
                      <a:endParaRPr lang="es-MX" sz="900">
                        <a:effectLst/>
                        <a:latin typeface="Calibri"/>
                        <a:ea typeface="Calibri"/>
                        <a:cs typeface="Times New Roman"/>
                      </a:endParaRPr>
                    </a:p>
                  </a:txBody>
                  <a:tcPr marL="57520" marR="57520" marT="0" marB="0" anchor="ctr"/>
                </a:tc>
              </a:tr>
              <a:tr h="230082">
                <a:tc>
                  <a:txBody>
                    <a:bodyPr/>
                    <a:lstStyle/>
                    <a:p>
                      <a:pPr algn="just">
                        <a:lnSpc>
                          <a:spcPct val="150000"/>
                        </a:lnSpc>
                        <a:spcAft>
                          <a:spcPts val="0"/>
                        </a:spcAft>
                      </a:pPr>
                      <a:r>
                        <a:rPr lang="es-MX" sz="1000">
                          <a:effectLst/>
                        </a:rPr>
                        <a:t>Colombia</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30.8</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3.64</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3.62</a:t>
                      </a:r>
                      <a:endParaRPr lang="es-MX" sz="900">
                        <a:effectLst/>
                        <a:latin typeface="Calibri"/>
                        <a:ea typeface="Calibri"/>
                        <a:cs typeface="Times New Roman"/>
                      </a:endParaRPr>
                    </a:p>
                  </a:txBody>
                  <a:tcPr marL="57520" marR="57520" marT="0" marB="0" anchor="ctr"/>
                </a:tc>
              </a:tr>
              <a:tr h="230082">
                <a:tc>
                  <a:txBody>
                    <a:bodyPr/>
                    <a:lstStyle/>
                    <a:p>
                      <a:pPr algn="just">
                        <a:lnSpc>
                          <a:spcPct val="150000"/>
                        </a:lnSpc>
                        <a:spcAft>
                          <a:spcPts val="0"/>
                        </a:spcAft>
                      </a:pPr>
                      <a:r>
                        <a:rPr lang="es-MX" sz="1000">
                          <a:effectLst/>
                        </a:rPr>
                        <a:t>Trinidad y Tobago</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28.3</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2.96</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3.57</a:t>
                      </a:r>
                      <a:endParaRPr lang="es-MX" sz="900">
                        <a:effectLst/>
                        <a:latin typeface="Calibri"/>
                        <a:ea typeface="Calibri"/>
                        <a:cs typeface="Times New Roman"/>
                      </a:endParaRPr>
                    </a:p>
                  </a:txBody>
                  <a:tcPr marL="57520" marR="57520" marT="0" marB="0" anchor="ctr"/>
                </a:tc>
              </a:tr>
              <a:tr h="230082">
                <a:tc>
                  <a:txBody>
                    <a:bodyPr/>
                    <a:lstStyle/>
                    <a:p>
                      <a:pPr algn="just">
                        <a:lnSpc>
                          <a:spcPct val="150000"/>
                        </a:lnSpc>
                        <a:spcAft>
                          <a:spcPts val="0"/>
                        </a:spcAft>
                      </a:pPr>
                      <a:r>
                        <a:rPr lang="es-MX" sz="1000">
                          <a:effectLst/>
                        </a:rPr>
                        <a:t>Brasil</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25.2</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3.08</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3.33</a:t>
                      </a:r>
                      <a:endParaRPr lang="es-MX" sz="900">
                        <a:effectLst/>
                        <a:latin typeface="Calibri"/>
                        <a:ea typeface="Calibri"/>
                        <a:cs typeface="Times New Roman"/>
                      </a:endParaRPr>
                    </a:p>
                  </a:txBody>
                  <a:tcPr marL="57520" marR="57520" marT="0" marB="0" anchor="ctr"/>
                </a:tc>
              </a:tr>
              <a:tr h="460163">
                <a:tc>
                  <a:txBody>
                    <a:bodyPr/>
                    <a:lstStyle/>
                    <a:p>
                      <a:pPr algn="just">
                        <a:lnSpc>
                          <a:spcPct val="150000"/>
                        </a:lnSpc>
                        <a:spcAft>
                          <a:spcPts val="0"/>
                        </a:spcAft>
                      </a:pPr>
                      <a:r>
                        <a:rPr lang="es-MX" sz="1000">
                          <a:effectLst/>
                        </a:rPr>
                        <a:t>República Dominicana</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22.1</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2.8</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3.86</a:t>
                      </a:r>
                      <a:endParaRPr lang="es-MX" sz="900">
                        <a:effectLst/>
                        <a:latin typeface="Calibri"/>
                        <a:ea typeface="Calibri"/>
                        <a:cs typeface="Times New Roman"/>
                      </a:endParaRPr>
                    </a:p>
                  </a:txBody>
                  <a:tcPr marL="57520" marR="57520" marT="0" marB="0" anchor="ctr"/>
                </a:tc>
              </a:tr>
              <a:tr h="230082">
                <a:tc>
                  <a:txBody>
                    <a:bodyPr/>
                    <a:lstStyle/>
                    <a:p>
                      <a:pPr algn="just">
                        <a:lnSpc>
                          <a:spcPct val="150000"/>
                        </a:lnSpc>
                        <a:spcAft>
                          <a:spcPts val="0"/>
                        </a:spcAft>
                      </a:pPr>
                      <a:r>
                        <a:rPr lang="es-MX" sz="1000">
                          <a:effectLst/>
                        </a:rPr>
                        <a:t>México</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21.5</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3.23</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3.71</a:t>
                      </a:r>
                      <a:endParaRPr lang="es-MX" sz="900">
                        <a:effectLst/>
                        <a:latin typeface="Calibri"/>
                        <a:ea typeface="Calibri"/>
                        <a:cs typeface="Times New Roman"/>
                      </a:endParaRPr>
                    </a:p>
                  </a:txBody>
                  <a:tcPr marL="57520" marR="57520" marT="0" marB="0" anchor="ctr"/>
                </a:tc>
              </a:tr>
              <a:tr h="230082">
                <a:tc>
                  <a:txBody>
                    <a:bodyPr/>
                    <a:lstStyle/>
                    <a:p>
                      <a:pPr algn="just">
                        <a:lnSpc>
                          <a:spcPct val="150000"/>
                        </a:lnSpc>
                        <a:spcAft>
                          <a:spcPts val="0"/>
                        </a:spcAft>
                      </a:pPr>
                      <a:r>
                        <a:rPr lang="es-MX" sz="1000">
                          <a:effectLst/>
                        </a:rPr>
                        <a:t>Panamá</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17.2</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2.62</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3.62</a:t>
                      </a:r>
                      <a:endParaRPr lang="es-MX" sz="900">
                        <a:effectLst/>
                        <a:latin typeface="Calibri"/>
                        <a:ea typeface="Calibri"/>
                        <a:cs typeface="Times New Roman"/>
                      </a:endParaRPr>
                    </a:p>
                  </a:txBody>
                  <a:tcPr marL="57520" marR="57520" marT="0" marB="0" anchor="ctr"/>
                </a:tc>
              </a:tr>
              <a:tr h="230082">
                <a:tc>
                  <a:txBody>
                    <a:bodyPr/>
                    <a:lstStyle/>
                    <a:p>
                      <a:pPr algn="just">
                        <a:lnSpc>
                          <a:spcPct val="150000"/>
                        </a:lnSpc>
                        <a:spcAft>
                          <a:spcPts val="0"/>
                        </a:spcAft>
                      </a:pPr>
                      <a:r>
                        <a:rPr lang="es-MX" sz="1000">
                          <a:effectLst/>
                        </a:rPr>
                        <a:t>Guyana</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17</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a:effectLst/>
                        </a:rPr>
                        <a:t>2.82</a:t>
                      </a:r>
                      <a:endParaRPr lang="es-MX" sz="900">
                        <a:effectLst/>
                        <a:latin typeface="Calibri"/>
                        <a:ea typeface="Calibri"/>
                        <a:cs typeface="Times New Roman"/>
                      </a:endParaRPr>
                    </a:p>
                  </a:txBody>
                  <a:tcPr marL="57520" marR="57520" marT="0" marB="0" anchor="ctr"/>
                </a:tc>
                <a:tc>
                  <a:txBody>
                    <a:bodyPr/>
                    <a:lstStyle/>
                    <a:p>
                      <a:pPr algn="just">
                        <a:lnSpc>
                          <a:spcPct val="150000"/>
                        </a:lnSpc>
                        <a:spcAft>
                          <a:spcPts val="0"/>
                        </a:spcAft>
                      </a:pPr>
                      <a:r>
                        <a:rPr lang="es-MX" sz="1000" dirty="0">
                          <a:effectLst/>
                        </a:rPr>
                        <a:t>3.95</a:t>
                      </a:r>
                      <a:endParaRPr lang="es-MX" sz="900" dirty="0">
                        <a:effectLst/>
                        <a:latin typeface="Calibri"/>
                        <a:ea typeface="Calibri"/>
                        <a:cs typeface="Times New Roman"/>
                      </a:endParaRPr>
                    </a:p>
                  </a:txBody>
                  <a:tcPr marL="57520" marR="57520" marT="0" marB="0" anchor="ctr"/>
                </a:tc>
              </a:tr>
            </a:tbl>
          </a:graphicData>
        </a:graphic>
      </p:graphicFrame>
      <p:sp>
        <p:nvSpPr>
          <p:cNvPr id="3" name="2 Título"/>
          <p:cNvSpPr>
            <a:spLocks noGrp="1"/>
          </p:cNvSpPr>
          <p:nvPr>
            <p:ph type="title"/>
          </p:nvPr>
        </p:nvSpPr>
        <p:spPr/>
        <p:txBody>
          <a:bodyPr>
            <a:normAutofit fontScale="90000"/>
          </a:bodyPr>
          <a:lstStyle/>
          <a:p>
            <a:r>
              <a:rPr lang="es-MX" dirty="0" smtClean="0"/>
              <a:t>Violencia y corrupción: la otra marca de la casa</a:t>
            </a:r>
            <a:endParaRPr lang="es-MX" dirty="0"/>
          </a:p>
        </p:txBody>
      </p:sp>
    </p:spTree>
    <p:extLst>
      <p:ext uri="{BB962C8B-B14F-4D97-AF65-F5344CB8AC3E}">
        <p14:creationId xmlns:p14="http://schemas.microsoft.com/office/powerpoint/2010/main" val="23662139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lnSpcReduction="10000"/>
          </a:bodyPr>
          <a:lstStyle/>
          <a:p>
            <a:r>
              <a:rPr lang="es-MX" dirty="0"/>
              <a:t>Según el Movimiento Mundial por la Infancia que reúne organizaciones como la Unicef, </a:t>
            </a:r>
            <a:r>
              <a:rPr lang="es-MX" dirty="0" err="1"/>
              <a:t>Save</a:t>
            </a:r>
            <a:r>
              <a:rPr lang="es-MX" dirty="0"/>
              <a:t> </a:t>
            </a:r>
            <a:r>
              <a:rPr lang="es-MX" dirty="0" err="1"/>
              <a:t>The</a:t>
            </a:r>
            <a:r>
              <a:rPr lang="es-MX" dirty="0"/>
              <a:t> </a:t>
            </a:r>
            <a:r>
              <a:rPr lang="es-MX" dirty="0" err="1"/>
              <a:t>Children</a:t>
            </a:r>
            <a:r>
              <a:rPr lang="es-MX" dirty="0"/>
              <a:t>, </a:t>
            </a:r>
            <a:r>
              <a:rPr lang="es-MX" dirty="0" err="1"/>
              <a:t>Redlamyc</a:t>
            </a:r>
            <a:r>
              <a:rPr lang="es-MX" dirty="0"/>
              <a:t>, entre otros, apunta que el 28. 7 % de las víctimas de homicidio en América Latina son adolescentes de entre 10 y 19 años. Cifran aún más alarmantes que arroja dicha investigación señalan que 6,000,000 de niños y niñas sufren abusos severos como el abandono y explotación, 80,000 niños y niñas menores de 18 años mueren todos los años por abusos de sus padres.</a:t>
            </a:r>
          </a:p>
          <a:p>
            <a:endParaRPr lang="es-MX" dirty="0"/>
          </a:p>
        </p:txBody>
      </p:sp>
      <p:sp>
        <p:nvSpPr>
          <p:cNvPr id="3" name="2 Título"/>
          <p:cNvSpPr>
            <a:spLocks noGrp="1"/>
          </p:cNvSpPr>
          <p:nvPr>
            <p:ph type="title"/>
          </p:nvPr>
        </p:nvSpPr>
        <p:spPr/>
        <p:txBody>
          <a:bodyPr/>
          <a:lstStyle/>
          <a:p>
            <a:r>
              <a:rPr lang="es-MX" dirty="0" smtClean="0"/>
              <a:t>La violencia en los más débiles</a:t>
            </a:r>
            <a:endParaRPr lang="es-MX" dirty="0"/>
          </a:p>
        </p:txBody>
      </p:sp>
    </p:spTree>
    <p:extLst>
      <p:ext uri="{BB962C8B-B14F-4D97-AF65-F5344CB8AC3E}">
        <p14:creationId xmlns:p14="http://schemas.microsoft.com/office/powerpoint/2010/main" val="33662664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lstStyle/>
          <a:p>
            <a:endParaRPr lang="es-MX" dirty="0"/>
          </a:p>
        </p:txBody>
      </p:sp>
      <p:sp>
        <p:nvSpPr>
          <p:cNvPr id="3" name="2 Título"/>
          <p:cNvSpPr>
            <a:spLocks noGrp="1"/>
          </p:cNvSpPr>
          <p:nvPr>
            <p:ph type="title"/>
          </p:nvPr>
        </p:nvSpPr>
        <p:spPr/>
        <p:txBody>
          <a:bodyPr/>
          <a:lstStyle/>
          <a:p>
            <a:r>
              <a:rPr lang="es-MX" dirty="0" smtClean="0"/>
              <a:t>Al en el trasiego global de </a:t>
            </a:r>
            <a:r>
              <a:rPr lang="es-MX" dirty="0" err="1" smtClean="0"/>
              <a:t>cocaina</a:t>
            </a:r>
            <a:endParaRPr lang="es-MX" dirty="0"/>
          </a:p>
        </p:txBody>
      </p:sp>
      <p:pic>
        <p:nvPicPr>
          <p:cNvPr id="4" name="3 Imagen"/>
          <p:cNvPicPr/>
          <p:nvPr/>
        </p:nvPicPr>
        <p:blipFill>
          <a:blip r:embed="rId2">
            <a:extLst>
              <a:ext uri="{28A0092B-C50C-407E-A947-70E740481C1C}">
                <a14:useLocalDpi xmlns:a14="http://schemas.microsoft.com/office/drawing/2010/main" val="0"/>
              </a:ext>
            </a:extLst>
          </a:blip>
          <a:stretch>
            <a:fillRect/>
          </a:stretch>
        </p:blipFill>
        <p:spPr>
          <a:xfrm>
            <a:off x="1095375" y="1772816"/>
            <a:ext cx="6953250" cy="4752528"/>
          </a:xfrm>
          <a:prstGeom prst="rect">
            <a:avLst/>
          </a:prstGeom>
        </p:spPr>
      </p:pic>
    </p:spTree>
    <p:extLst>
      <p:ext uri="{BB962C8B-B14F-4D97-AF65-F5344CB8AC3E}">
        <p14:creationId xmlns:p14="http://schemas.microsoft.com/office/powerpoint/2010/main" val="19736313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fontScale="92500" lnSpcReduction="10000"/>
          </a:bodyPr>
          <a:lstStyle/>
          <a:p>
            <a:pPr marL="0" indent="0" algn="ctr">
              <a:buNone/>
            </a:pPr>
            <a:r>
              <a:rPr lang="es-MX" sz="3600" i="1" dirty="0" smtClean="0"/>
              <a:t>KAKISTOCRACIA</a:t>
            </a:r>
          </a:p>
          <a:p>
            <a:pPr marL="0" indent="0" algn="ctr">
              <a:buNone/>
            </a:pPr>
            <a:r>
              <a:rPr lang="es-MX" sz="3600" dirty="0" smtClean="0"/>
              <a:t>(El gobierno de los peores)</a:t>
            </a:r>
          </a:p>
          <a:p>
            <a:pPr marL="457200" indent="-457200" algn="ctr">
              <a:buAutoNum type="alphaLcParenR"/>
            </a:pPr>
            <a:r>
              <a:rPr lang="es-MX" sz="3600" dirty="0" smtClean="0"/>
              <a:t>Ignorantes</a:t>
            </a:r>
          </a:p>
          <a:p>
            <a:pPr marL="457200" indent="-457200" algn="ctr">
              <a:buAutoNum type="alphaLcParenR"/>
            </a:pPr>
            <a:r>
              <a:rPr lang="es-MX" sz="3600" dirty="0" smtClean="0"/>
              <a:t>Aman la riqueza por sobre todas las cosas</a:t>
            </a:r>
          </a:p>
          <a:p>
            <a:pPr marL="457200" indent="-457200" algn="ctr">
              <a:buAutoNum type="alphaLcParenR"/>
            </a:pPr>
            <a:r>
              <a:rPr lang="es-MX" sz="3600" dirty="0" smtClean="0"/>
              <a:t>Abusan de su poder</a:t>
            </a:r>
          </a:p>
          <a:p>
            <a:pPr algn="ctr"/>
            <a:endParaRPr lang="es-MX" dirty="0"/>
          </a:p>
        </p:txBody>
      </p:sp>
      <p:sp>
        <p:nvSpPr>
          <p:cNvPr id="3" name="2 Título"/>
          <p:cNvSpPr>
            <a:spLocks noGrp="1"/>
          </p:cNvSpPr>
          <p:nvPr>
            <p:ph type="title"/>
          </p:nvPr>
        </p:nvSpPr>
        <p:spPr/>
        <p:txBody>
          <a:bodyPr/>
          <a:lstStyle/>
          <a:p>
            <a:r>
              <a:rPr lang="es-MX" dirty="0" smtClean="0"/>
              <a:t>Al: el cuidado de la polis</a:t>
            </a:r>
            <a:endParaRPr lang="es-MX" dirty="0"/>
          </a:p>
        </p:txBody>
      </p:sp>
    </p:spTree>
    <p:extLst>
      <p:ext uri="{BB962C8B-B14F-4D97-AF65-F5344CB8AC3E}">
        <p14:creationId xmlns:p14="http://schemas.microsoft.com/office/powerpoint/2010/main" val="23800882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a:bodyPr>
          <a:lstStyle/>
          <a:p>
            <a:pPr marL="0" indent="0">
              <a:buNone/>
            </a:pPr>
            <a:r>
              <a:rPr lang="es-MX" sz="6000" dirty="0"/>
              <a:t>Cuando la sociedad civil es fuerte, puede hacer milagros.</a:t>
            </a:r>
          </a:p>
          <a:p>
            <a:endParaRPr lang="es-MX" sz="6000" dirty="0"/>
          </a:p>
          <a:p>
            <a:endParaRPr lang="es-MX" sz="6000" dirty="0"/>
          </a:p>
        </p:txBody>
      </p:sp>
      <p:sp>
        <p:nvSpPr>
          <p:cNvPr id="3" name="2 Título"/>
          <p:cNvSpPr>
            <a:spLocks noGrp="1"/>
          </p:cNvSpPr>
          <p:nvPr>
            <p:ph type="title"/>
          </p:nvPr>
        </p:nvSpPr>
        <p:spPr/>
        <p:txBody>
          <a:bodyPr/>
          <a:lstStyle/>
          <a:p>
            <a:r>
              <a:rPr lang="es-MX" dirty="0" smtClean="0"/>
              <a:t>Sociedad Civil</a:t>
            </a:r>
            <a:endParaRPr lang="es-MX" dirty="0"/>
          </a:p>
        </p:txBody>
      </p:sp>
    </p:spTree>
    <p:extLst>
      <p:ext uri="{BB962C8B-B14F-4D97-AF65-F5344CB8AC3E}">
        <p14:creationId xmlns:p14="http://schemas.microsoft.com/office/powerpoint/2010/main" val="360634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MX" dirty="0" smtClean="0"/>
              <a:t>Apoyo a la democracia</a:t>
            </a:r>
            <a:endParaRPr lang="es-MX" dirty="0"/>
          </a:p>
        </p:txBody>
      </p:sp>
      <p:pic>
        <p:nvPicPr>
          <p:cNvPr id="4" name="3 Marcador de contenido" descr="http://gruporeforma-blogs.com/encuestas/wp-content/uploads/2015/09/latino2_ok.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35696" y="1484784"/>
            <a:ext cx="5184576" cy="4641379"/>
          </a:xfrm>
          <a:prstGeom prst="rect">
            <a:avLst/>
          </a:prstGeom>
          <a:noFill/>
          <a:ln>
            <a:noFill/>
          </a:ln>
        </p:spPr>
      </p:pic>
    </p:spTree>
    <p:extLst>
      <p:ext uri="{BB962C8B-B14F-4D97-AF65-F5344CB8AC3E}">
        <p14:creationId xmlns:p14="http://schemas.microsoft.com/office/powerpoint/2010/main" val="660949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err="1" smtClean="0"/>
              <a:t>Latinobarómetro</a:t>
            </a:r>
            <a:r>
              <a:rPr lang="es-MX" dirty="0" smtClean="0"/>
              <a:t> </a:t>
            </a:r>
            <a:endParaRPr lang="es-MX"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pic>
        <p:nvPicPr>
          <p:cNvPr id="6" name="5 Marcador de contenido" descr="http://gruporeforma-blogs.com/encuestas/wp-content/uploads/2015/09/latino_ok.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91680" y="1628800"/>
            <a:ext cx="6048671" cy="4497363"/>
          </a:xfrm>
          <a:prstGeom prst="rect">
            <a:avLst/>
          </a:prstGeom>
          <a:noFill/>
          <a:ln>
            <a:noFill/>
          </a:ln>
        </p:spPr>
      </p:pic>
    </p:spTree>
    <p:extLst>
      <p:ext uri="{BB962C8B-B14F-4D97-AF65-F5344CB8AC3E}">
        <p14:creationId xmlns:p14="http://schemas.microsoft.com/office/powerpoint/2010/main" val="3758833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err="1" smtClean="0"/>
              <a:t>Latinobarómetro</a:t>
            </a:r>
            <a:endParaRPr lang="es-MX"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pic>
        <p:nvPicPr>
          <p:cNvPr id="6" name="5 Marcador de contenido" descr="http://gruporeforma-blogs.com/encuestas/wp-content/uploads/2015/10/imag3.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79712" y="1772816"/>
            <a:ext cx="5256584" cy="4353347"/>
          </a:xfrm>
          <a:prstGeom prst="rect">
            <a:avLst/>
          </a:prstGeom>
          <a:noFill/>
          <a:ln>
            <a:noFill/>
          </a:ln>
        </p:spPr>
      </p:pic>
    </p:spTree>
    <p:extLst>
      <p:ext uri="{BB962C8B-B14F-4D97-AF65-F5344CB8AC3E}">
        <p14:creationId xmlns:p14="http://schemas.microsoft.com/office/powerpoint/2010/main" val="26095736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err="1" smtClean="0"/>
              <a:t>Latinobarómetro</a:t>
            </a:r>
            <a:endParaRPr lang="es-MX"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pic>
        <p:nvPicPr>
          <p:cNvPr id="6" name="5 Marcador de contenido" descr="http://gruporeforma-blogs.com/encuestas/wp-content/uploads/2015/10/imagen4.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03648" y="1628800"/>
            <a:ext cx="5328591" cy="4497363"/>
          </a:xfrm>
          <a:prstGeom prst="rect">
            <a:avLst/>
          </a:prstGeom>
          <a:noFill/>
          <a:ln>
            <a:noFill/>
          </a:ln>
        </p:spPr>
      </p:pic>
    </p:spTree>
    <p:extLst>
      <p:ext uri="{BB962C8B-B14F-4D97-AF65-F5344CB8AC3E}">
        <p14:creationId xmlns:p14="http://schemas.microsoft.com/office/powerpoint/2010/main" val="35876936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err="1" smtClean="0"/>
              <a:t>Latinobarómetro</a:t>
            </a:r>
            <a:endParaRPr lang="es-MX"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pic>
        <p:nvPicPr>
          <p:cNvPr id="6" name="5 Marcador de contenido" descr="imafottok">
            <a:hlinkClick r:id="rId2"/>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051720" y="1484784"/>
            <a:ext cx="5184576" cy="4641379"/>
          </a:xfrm>
          <a:prstGeom prst="rect">
            <a:avLst/>
          </a:prstGeom>
          <a:noFill/>
          <a:ln>
            <a:noFill/>
          </a:ln>
        </p:spPr>
      </p:pic>
    </p:spTree>
    <p:extLst>
      <p:ext uri="{BB962C8B-B14F-4D97-AF65-F5344CB8AC3E}">
        <p14:creationId xmlns:p14="http://schemas.microsoft.com/office/powerpoint/2010/main" val="29697985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err="1" smtClean="0"/>
              <a:t>Latinobarómetro</a:t>
            </a:r>
            <a:endParaRPr lang="es-MX" dirty="0"/>
          </a:p>
        </p:txBody>
      </p:sp>
      <p:sp>
        <p:nvSpPr>
          <p:cNvPr id="4" name="3 Marcador de pie de página"/>
          <p:cNvSpPr>
            <a:spLocks noGrp="1"/>
          </p:cNvSpPr>
          <p:nvPr>
            <p:ph type="ftr" sz="quarter" idx="11"/>
          </p:nvPr>
        </p:nvSpPr>
        <p:spPr/>
        <p:txBody>
          <a:bodyPr/>
          <a:lstStyle/>
          <a:p>
            <a:r>
              <a:rPr lang="es-ES" smtClean="0"/>
              <a:t>Mtro. Juan Luis Hernández Avendaño </a:t>
            </a:r>
            <a:endParaRPr lang="es-ES"/>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86000" y="2072640"/>
            <a:ext cx="45720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25008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MX" dirty="0" err="1" smtClean="0"/>
              <a:t>Latinobarómetro</a:t>
            </a:r>
            <a:endParaRPr lang="es-MX" dirty="0"/>
          </a:p>
        </p:txBody>
      </p:sp>
      <p:pic>
        <p:nvPicPr>
          <p:cNvPr id="4" name="3 Marcador de contenido" descr="http://gruporeforma-blogs.com/encuestas/wp-content/uploads/2015/10/imag1ok.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63688" y="1628800"/>
            <a:ext cx="5112568" cy="4497363"/>
          </a:xfrm>
          <a:prstGeom prst="rect">
            <a:avLst/>
          </a:prstGeom>
          <a:noFill/>
          <a:ln>
            <a:noFill/>
          </a:ln>
        </p:spPr>
      </p:pic>
    </p:spTree>
    <p:extLst>
      <p:ext uri="{BB962C8B-B14F-4D97-AF65-F5344CB8AC3E}">
        <p14:creationId xmlns:p14="http://schemas.microsoft.com/office/powerpoint/2010/main" val="7437378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a:bodyPr>
          <a:lstStyle/>
          <a:p>
            <a:r>
              <a:rPr lang="es-MX" sz="3600" dirty="0" smtClean="0"/>
              <a:t>La verdad de la realidad no es lo ya hecho; eso es solo una parte de la realidad. Si no nos volvemos a lo que está haciéndose y a lo que está por hacer, se nos escapa la verdad de la realidad.</a:t>
            </a:r>
            <a:endParaRPr lang="es-MX" sz="3600" dirty="0"/>
          </a:p>
        </p:txBody>
      </p:sp>
      <p:sp>
        <p:nvSpPr>
          <p:cNvPr id="3" name="2 Título"/>
          <p:cNvSpPr>
            <a:spLocks noGrp="1"/>
          </p:cNvSpPr>
          <p:nvPr>
            <p:ph type="title"/>
          </p:nvPr>
        </p:nvSpPr>
        <p:spPr/>
        <p:txBody>
          <a:bodyPr/>
          <a:lstStyle/>
          <a:p>
            <a:r>
              <a:rPr lang="es-MX" dirty="0" smtClean="0"/>
              <a:t>Ignacio </a:t>
            </a:r>
            <a:r>
              <a:rPr lang="es-MX" smtClean="0"/>
              <a:t>Ellacuría</a:t>
            </a:r>
            <a:endParaRPr lang="es-MX"/>
          </a:p>
        </p:txBody>
      </p:sp>
    </p:spTree>
    <p:extLst>
      <p:ext uri="{BB962C8B-B14F-4D97-AF65-F5344CB8AC3E}">
        <p14:creationId xmlns:p14="http://schemas.microsoft.com/office/powerpoint/2010/main" val="34046335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p:txBody>
          <a:bodyPr>
            <a:normAutofit/>
          </a:bodyPr>
          <a:lstStyle/>
          <a:p>
            <a:pPr marL="0" indent="0" algn="ctr">
              <a:buNone/>
            </a:pPr>
            <a:r>
              <a:rPr lang="es-MX" sz="5400" dirty="0" smtClean="0"/>
              <a:t>juanluisha@live.com.mx</a:t>
            </a:r>
            <a:endParaRPr lang="es-MX" sz="5400" dirty="0"/>
          </a:p>
        </p:txBody>
      </p:sp>
      <p:sp>
        <p:nvSpPr>
          <p:cNvPr id="3" name="2 Título"/>
          <p:cNvSpPr>
            <a:spLocks noGrp="1"/>
          </p:cNvSpPr>
          <p:nvPr>
            <p:ph type="title"/>
          </p:nvPr>
        </p:nvSpPr>
        <p:spPr/>
        <p:txBody>
          <a:bodyPr>
            <a:normAutofit/>
          </a:bodyPr>
          <a:lstStyle/>
          <a:p>
            <a:r>
              <a:rPr lang="es-MX" sz="6600" dirty="0" smtClean="0"/>
              <a:t>GRACIAS</a:t>
            </a:r>
            <a:endParaRPr lang="es-MX" sz="6600" dirty="0"/>
          </a:p>
        </p:txBody>
      </p:sp>
    </p:spTree>
    <p:extLst>
      <p:ext uri="{BB962C8B-B14F-4D97-AF65-F5344CB8AC3E}">
        <p14:creationId xmlns:p14="http://schemas.microsoft.com/office/powerpoint/2010/main" val="15490011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rma de onda">
  <a:themeElements>
    <a:clrScheme name="Forma de onda">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Forma de onda">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orma de onda">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191</TotalTime>
  <Words>1960</Words>
  <Application>Microsoft Office PowerPoint</Application>
  <PresentationFormat>Presentación en pantalla (4:3)</PresentationFormat>
  <Paragraphs>162</Paragraphs>
  <Slides>38</Slides>
  <Notes>0</Notes>
  <HiddenSlides>0</HiddenSlides>
  <MMClips>0</MMClips>
  <ScaleCrop>false</ScaleCrop>
  <HeadingPairs>
    <vt:vector size="4" baseType="variant">
      <vt:variant>
        <vt:lpstr>Tema</vt:lpstr>
      </vt:variant>
      <vt:variant>
        <vt:i4>1</vt:i4>
      </vt:variant>
      <vt:variant>
        <vt:lpstr>Títulos de diapositiva</vt:lpstr>
      </vt:variant>
      <vt:variant>
        <vt:i4>38</vt:i4>
      </vt:variant>
    </vt:vector>
  </HeadingPairs>
  <TitlesOfParts>
    <vt:vector size="39" baseType="lpstr">
      <vt:lpstr>Forma de onda</vt:lpstr>
      <vt:lpstr>Latinoamérica: la acción del Espíritu entre los dolores y la esperanza</vt:lpstr>
      <vt:lpstr>Desafíos y oportunidades globales</vt:lpstr>
      <vt:lpstr>Desafíos y oportunidades globales</vt:lpstr>
      <vt:lpstr>Desafíos y oportunidades globales</vt:lpstr>
      <vt:lpstr>La revolución del Más</vt:lpstr>
      <vt:lpstr>La revolución de la Movilidad</vt:lpstr>
      <vt:lpstr>La revolución de la Mentalidad</vt:lpstr>
      <vt:lpstr>La desigualdad en el mundo</vt:lpstr>
      <vt:lpstr>La desigualdad mundial</vt:lpstr>
      <vt:lpstr>Salarios de presidentes latinoamericanos 2010</vt:lpstr>
      <vt:lpstr>La síntesis de nuestro tiempo</vt:lpstr>
      <vt:lpstr>Grupos sociales en AL/PNUD</vt:lpstr>
      <vt:lpstr>¿Por qué se movió la pobreza?</vt:lpstr>
      <vt:lpstr>¿Por qué se movió la pobreza?</vt:lpstr>
      <vt:lpstr>La marca de la casa: la desigualdad</vt:lpstr>
      <vt:lpstr>Informalidad</vt:lpstr>
      <vt:lpstr>Contrato laboral</vt:lpstr>
      <vt:lpstr>Servicios médicos</vt:lpstr>
      <vt:lpstr>JOVENES NINIS</vt:lpstr>
      <vt:lpstr>Salarios mínimos al mes/CEPAL</vt:lpstr>
      <vt:lpstr>Las luchas por el territorio</vt:lpstr>
      <vt:lpstr>Cambio climático</vt:lpstr>
      <vt:lpstr>Consumo y ciudadanía</vt:lpstr>
      <vt:lpstr>Violencia en AL</vt:lpstr>
      <vt:lpstr>Violencia y corrupción: la otra marca de la casa</vt:lpstr>
      <vt:lpstr>La violencia en los más débiles</vt:lpstr>
      <vt:lpstr>Al en el trasiego global de cocaina</vt:lpstr>
      <vt:lpstr>Al: el cuidado de la polis</vt:lpstr>
      <vt:lpstr>Sociedad Civil</vt:lpstr>
      <vt:lpstr>Apoyo a la democracia</vt:lpstr>
      <vt:lpstr>Latinobarómetro </vt:lpstr>
      <vt:lpstr>Latinobarómetro</vt:lpstr>
      <vt:lpstr>Latinobarómetro</vt:lpstr>
      <vt:lpstr>Latinobarómetro</vt:lpstr>
      <vt:lpstr>Latinobarómetro</vt:lpstr>
      <vt:lpstr>Latinobarómetro</vt:lpstr>
      <vt:lpstr>Ignacio Ellacuría</vt:lpstr>
      <vt:lpstr>GRACIAS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ANALISIS DE LA REALIDAD LATINOAMERICANA</dc:title>
  <dc:creator>HERNANDEZ AVENDAÑO JUAN LUIS</dc:creator>
  <cp:lastModifiedBy>JUAN LUIS</cp:lastModifiedBy>
  <cp:revision>24</cp:revision>
  <dcterms:created xsi:type="dcterms:W3CDTF">2015-01-30T23:45:33Z</dcterms:created>
  <dcterms:modified xsi:type="dcterms:W3CDTF">2015-10-27T00:27:42Z</dcterms:modified>
</cp:coreProperties>
</file>