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48"/>
  </p:notesMasterIdLst>
  <p:sldIdLst>
    <p:sldId id="256" r:id="rId2"/>
    <p:sldId id="260" r:id="rId3"/>
    <p:sldId id="310" r:id="rId4"/>
    <p:sldId id="291" r:id="rId5"/>
    <p:sldId id="301" r:id="rId6"/>
    <p:sldId id="292" r:id="rId7"/>
    <p:sldId id="298" r:id="rId8"/>
    <p:sldId id="294" r:id="rId9"/>
    <p:sldId id="311" r:id="rId10"/>
    <p:sldId id="312" r:id="rId11"/>
    <p:sldId id="299" r:id="rId12"/>
    <p:sldId id="307" r:id="rId13"/>
    <p:sldId id="257" r:id="rId14"/>
    <p:sldId id="297" r:id="rId15"/>
    <p:sldId id="302" r:id="rId16"/>
    <p:sldId id="259" r:id="rId17"/>
    <p:sldId id="296" r:id="rId18"/>
    <p:sldId id="308" r:id="rId19"/>
    <p:sldId id="288" r:id="rId20"/>
    <p:sldId id="313" r:id="rId21"/>
    <p:sldId id="289" r:id="rId22"/>
    <p:sldId id="258" r:id="rId23"/>
    <p:sldId id="303" r:id="rId24"/>
    <p:sldId id="304" r:id="rId25"/>
    <p:sldId id="261" r:id="rId26"/>
    <p:sldId id="284" r:id="rId27"/>
    <p:sldId id="300" r:id="rId28"/>
    <p:sldId id="287" r:id="rId29"/>
    <p:sldId id="263" r:id="rId30"/>
    <p:sldId id="275" r:id="rId31"/>
    <p:sldId id="305" r:id="rId32"/>
    <p:sldId id="306" r:id="rId33"/>
    <p:sldId id="278" r:id="rId34"/>
    <p:sldId id="268" r:id="rId35"/>
    <p:sldId id="269" r:id="rId36"/>
    <p:sldId id="270" r:id="rId37"/>
    <p:sldId id="271" r:id="rId38"/>
    <p:sldId id="309" r:id="rId39"/>
    <p:sldId id="272" r:id="rId40"/>
    <p:sldId id="273" r:id="rId41"/>
    <p:sldId id="285" r:id="rId42"/>
    <p:sldId id="281" r:id="rId43"/>
    <p:sldId id="282" r:id="rId44"/>
    <p:sldId id="283" r:id="rId45"/>
    <p:sldId id="286" r:id="rId46"/>
    <p:sldId id="290" r:id="rId47"/>
  </p:sldIdLst>
  <p:sldSz cx="9144000" cy="5715000" type="screen16x1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0" d="100"/>
          <a:sy n="90" d="100"/>
        </p:scale>
        <p:origin x="-1528" y="-384"/>
      </p:cViewPr>
      <p:guideLst>
        <p:guide orient="horz" pos="180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notesMaster" Target="notesMasters/notesMaster1.xml"/><Relationship Id="rId4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074588-EC4D-4633-82AE-A06FD275DE13}" type="datetimeFigureOut">
              <a:rPr lang="es-ES" smtClean="0"/>
              <a:pPr/>
              <a:t>30/09/15</a:t>
            </a:fld>
            <a:endParaRPr lang="es-ES"/>
          </a:p>
        </p:txBody>
      </p:sp>
      <p:sp>
        <p:nvSpPr>
          <p:cNvPr id="4" name="3 Marcador de imagen de diapositiva"/>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79662A-FEAB-4950-9C7B-3D0B6AAB1A08}" type="slidenum">
              <a:rPr lang="es-ES" smtClean="0"/>
              <a:pPr/>
              <a:t>‹Nr.›</a:t>
            </a:fld>
            <a:endParaRPr lang="es-ES"/>
          </a:p>
        </p:txBody>
      </p:sp>
    </p:spTree>
    <p:extLst>
      <p:ext uri="{BB962C8B-B14F-4D97-AF65-F5344CB8AC3E}">
        <p14:creationId xmlns:p14="http://schemas.microsoft.com/office/powerpoint/2010/main" val="20530101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143000"/>
            <a:ext cx="7851648" cy="15240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533400" y="2690447"/>
            <a:ext cx="7854696" cy="14605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AC53BABD-5FF9-413B-8AFE-E7A9C88214A4}" type="datetime1">
              <a:rPr lang="es-ES" smtClean="0"/>
              <a:pPr/>
              <a:t>30/09/15</a:t>
            </a:fld>
            <a:endParaRPr lang="es-ES"/>
          </a:p>
        </p:txBody>
      </p:sp>
      <p:sp>
        <p:nvSpPr>
          <p:cNvPr id="19" name="18 Marcador de pie de página"/>
          <p:cNvSpPr>
            <a:spLocks noGrp="1"/>
          </p:cNvSpPr>
          <p:nvPr>
            <p:ph type="ftr" sz="quarter" idx="11"/>
          </p:nvPr>
        </p:nvSpPr>
        <p:spPr/>
        <p:txBody>
          <a:bodyPr/>
          <a:lstStyle/>
          <a:p>
            <a:r>
              <a:rPr lang="es-ES" smtClean="0"/>
              <a:t>Mtro. Juan Luis Hernández Avendaño </a:t>
            </a:r>
            <a:endParaRPr lang="es-ES"/>
          </a:p>
        </p:txBody>
      </p:sp>
      <p:sp>
        <p:nvSpPr>
          <p:cNvPr id="27" name="26 Marcador de número de diapositiva"/>
          <p:cNvSpPr>
            <a:spLocks noGrp="1"/>
          </p:cNvSpPr>
          <p:nvPr>
            <p:ph type="sldNum" sz="quarter" idx="12"/>
          </p:nvPr>
        </p:nvSpPr>
        <p:spPr/>
        <p:txBody>
          <a:bodyPr/>
          <a:lstStyle/>
          <a:p>
            <a:fld id="{1A742A7B-C1B7-437C-BC65-ADCCC62E77A9}" type="slidenum">
              <a:rPr lang="es-ES" smtClean="0"/>
              <a:pPr/>
              <a:t>‹Nr.›</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3DE37E23-357E-4C9C-8926-86F19A46451A}" type="datetime1">
              <a:rPr lang="es-ES" smtClean="0"/>
              <a:pPr/>
              <a:t>30/09/15</a:t>
            </a:fld>
            <a:endParaRPr lang="es-ES"/>
          </a:p>
        </p:txBody>
      </p:sp>
      <p:sp>
        <p:nvSpPr>
          <p:cNvPr id="5" name="4 Marcador de pie de página"/>
          <p:cNvSpPr>
            <a:spLocks noGrp="1"/>
          </p:cNvSpPr>
          <p:nvPr>
            <p:ph type="ftr" sz="quarter" idx="11"/>
          </p:nvPr>
        </p:nvSpPr>
        <p:spPr/>
        <p:txBody>
          <a:bodyPr/>
          <a:lstStyle/>
          <a:p>
            <a:r>
              <a:rPr lang="es-ES" smtClean="0"/>
              <a:t>Mtro. Juan Luis Hernández Avendaño </a:t>
            </a:r>
            <a:endParaRPr lang="es-ES"/>
          </a:p>
        </p:txBody>
      </p:sp>
      <p:sp>
        <p:nvSpPr>
          <p:cNvPr id="6" name="5 Marcador de número de diapositiva"/>
          <p:cNvSpPr>
            <a:spLocks noGrp="1"/>
          </p:cNvSpPr>
          <p:nvPr>
            <p:ph type="sldNum" sz="quarter" idx="12"/>
          </p:nvPr>
        </p:nvSpPr>
        <p:spPr/>
        <p:txBody>
          <a:bodyPr/>
          <a:lstStyle/>
          <a:p>
            <a:fld id="{1A742A7B-C1B7-437C-BC65-ADCCC62E77A9}" type="slidenum">
              <a:rPr lang="es-ES" smtClean="0"/>
              <a:pPr/>
              <a:t>‹Nr.›</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530352" y="1097280"/>
            <a:ext cx="7772400" cy="1135380"/>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530352" y="2253887"/>
            <a:ext cx="7772400" cy="1258093"/>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2922885F-D158-495C-85CE-17DF5C29081D}" type="datetime1">
              <a:rPr lang="es-ES" smtClean="0"/>
              <a:pPr/>
              <a:t>30/09/15</a:t>
            </a:fld>
            <a:endParaRPr lang="es-ES"/>
          </a:p>
        </p:txBody>
      </p:sp>
      <p:sp>
        <p:nvSpPr>
          <p:cNvPr id="5" name="4 Marcador de pie de página"/>
          <p:cNvSpPr>
            <a:spLocks noGrp="1"/>
          </p:cNvSpPr>
          <p:nvPr>
            <p:ph type="ftr" sz="quarter" idx="11"/>
          </p:nvPr>
        </p:nvSpPr>
        <p:spPr/>
        <p:txBody>
          <a:bodyPr/>
          <a:lstStyle/>
          <a:p>
            <a:r>
              <a:rPr lang="es-ES" smtClean="0"/>
              <a:t>Mtro. Juan Luis Hernández Avendaño </a:t>
            </a:r>
            <a:endParaRPr lang="es-ES"/>
          </a:p>
        </p:txBody>
      </p:sp>
      <p:sp>
        <p:nvSpPr>
          <p:cNvPr id="6" name="5 Marcador de número de diapositiva"/>
          <p:cNvSpPr>
            <a:spLocks noGrp="1"/>
          </p:cNvSpPr>
          <p:nvPr>
            <p:ph type="sldNum" sz="quarter" idx="12"/>
          </p:nvPr>
        </p:nvSpPr>
        <p:spPr/>
        <p:txBody>
          <a:bodyPr/>
          <a:lstStyle/>
          <a:p>
            <a:fld id="{1A742A7B-C1B7-437C-BC65-ADCCC62E77A9}" type="slidenum">
              <a:rPr lang="es-ES" smtClean="0"/>
              <a:pPr/>
              <a:t>‹Nr.›</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586740"/>
            <a:ext cx="8229600" cy="9525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600071"/>
            <a:ext cx="4038600" cy="369570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600071"/>
            <a:ext cx="4038600" cy="369570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4372DA8F-86A2-4157-A42D-E85B2DCDE896}" type="datetime1">
              <a:rPr lang="es-ES" smtClean="0"/>
              <a:pPr/>
              <a:t>30/09/15</a:t>
            </a:fld>
            <a:endParaRPr lang="es-ES"/>
          </a:p>
        </p:txBody>
      </p:sp>
      <p:sp>
        <p:nvSpPr>
          <p:cNvPr id="6" name="5 Marcador de pie de página"/>
          <p:cNvSpPr>
            <a:spLocks noGrp="1"/>
          </p:cNvSpPr>
          <p:nvPr>
            <p:ph type="ftr" sz="quarter" idx="11"/>
          </p:nvPr>
        </p:nvSpPr>
        <p:spPr/>
        <p:txBody>
          <a:bodyPr/>
          <a:lstStyle/>
          <a:p>
            <a:r>
              <a:rPr lang="es-ES" smtClean="0"/>
              <a:t>Mtro. Juan Luis Hernández Avendaño </a:t>
            </a:r>
            <a:endParaRPr lang="es-ES"/>
          </a:p>
        </p:txBody>
      </p:sp>
      <p:sp>
        <p:nvSpPr>
          <p:cNvPr id="7" name="6 Marcador de número de diapositiva"/>
          <p:cNvSpPr>
            <a:spLocks noGrp="1"/>
          </p:cNvSpPr>
          <p:nvPr>
            <p:ph type="sldNum" sz="quarter" idx="12"/>
          </p:nvPr>
        </p:nvSpPr>
        <p:spPr/>
        <p:txBody>
          <a:bodyPr/>
          <a:lstStyle/>
          <a:p>
            <a:fld id="{1A742A7B-C1B7-437C-BC65-ADCCC62E77A9}" type="slidenum">
              <a:rPr lang="es-ES" smtClean="0"/>
              <a:pPr/>
              <a:t>‹Nr.›</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586740"/>
            <a:ext cx="8229600" cy="952500"/>
          </a:xfrm>
        </p:spPr>
        <p:txBody>
          <a:bodyPr tIns="45720" anchor="b"/>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546040"/>
            <a:ext cx="4040188" cy="549460"/>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6" y="1549798"/>
            <a:ext cx="4041775" cy="54570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2095500"/>
            <a:ext cx="4040188" cy="3204767"/>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6" y="2095500"/>
            <a:ext cx="4041775" cy="3204767"/>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B3C8DAF6-6875-4563-AD80-69B0736ADF5E}" type="datetime1">
              <a:rPr lang="es-ES" smtClean="0"/>
              <a:pPr/>
              <a:t>30/09/15</a:t>
            </a:fld>
            <a:endParaRPr lang="es-ES"/>
          </a:p>
        </p:txBody>
      </p:sp>
      <p:sp>
        <p:nvSpPr>
          <p:cNvPr id="8" name="7 Marcador de pie de página"/>
          <p:cNvSpPr>
            <a:spLocks noGrp="1"/>
          </p:cNvSpPr>
          <p:nvPr>
            <p:ph type="ftr" sz="quarter" idx="11"/>
          </p:nvPr>
        </p:nvSpPr>
        <p:spPr/>
        <p:txBody>
          <a:bodyPr/>
          <a:lstStyle/>
          <a:p>
            <a:r>
              <a:rPr lang="es-ES" smtClean="0"/>
              <a:t>Mtro. Juan Luis Hernández Avendaño </a:t>
            </a:r>
            <a:endParaRPr lang="es-ES"/>
          </a:p>
        </p:txBody>
      </p:sp>
      <p:sp>
        <p:nvSpPr>
          <p:cNvPr id="9" name="8 Marcador de número de diapositiva"/>
          <p:cNvSpPr>
            <a:spLocks noGrp="1"/>
          </p:cNvSpPr>
          <p:nvPr>
            <p:ph type="sldNum" sz="quarter" idx="12"/>
          </p:nvPr>
        </p:nvSpPr>
        <p:spPr/>
        <p:txBody>
          <a:bodyPr/>
          <a:lstStyle/>
          <a:p>
            <a:fld id="{1A742A7B-C1B7-437C-BC65-ADCCC62E77A9}" type="slidenum">
              <a:rPr lang="es-ES" smtClean="0"/>
              <a:pPr/>
              <a:t>‹Nr.›</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586740"/>
            <a:ext cx="8305800" cy="9525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9F4631DE-A267-4B82-98FB-43FE83E97806}" type="datetime1">
              <a:rPr lang="es-ES" smtClean="0"/>
              <a:pPr/>
              <a:t>30/09/15</a:t>
            </a:fld>
            <a:endParaRPr lang="es-ES"/>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
        <p:nvSpPr>
          <p:cNvPr id="5" name="4 Marcador de número de diapositiva"/>
          <p:cNvSpPr>
            <a:spLocks noGrp="1"/>
          </p:cNvSpPr>
          <p:nvPr>
            <p:ph type="sldNum" sz="quarter" idx="12"/>
          </p:nvPr>
        </p:nvSpPr>
        <p:spPr/>
        <p:txBody>
          <a:bodyPr/>
          <a:lstStyle/>
          <a:p>
            <a:fld id="{1A742A7B-C1B7-437C-BC65-ADCCC62E77A9}" type="slidenum">
              <a:rPr lang="es-ES" smtClean="0"/>
              <a:pPr/>
              <a:t>‹Nr.›</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DB5F7E40-BCF2-42F0-A258-E9A9F68DB3AF}" type="datetime1">
              <a:rPr lang="es-ES" smtClean="0"/>
              <a:pPr/>
              <a:t>30/09/15</a:t>
            </a:fld>
            <a:endParaRPr lang="es-ES"/>
          </a:p>
        </p:txBody>
      </p:sp>
      <p:sp>
        <p:nvSpPr>
          <p:cNvPr id="3" name="2 Marcador de pie de página"/>
          <p:cNvSpPr>
            <a:spLocks noGrp="1"/>
          </p:cNvSpPr>
          <p:nvPr>
            <p:ph type="ftr" sz="quarter" idx="11"/>
          </p:nvPr>
        </p:nvSpPr>
        <p:spPr/>
        <p:txBody>
          <a:bodyPr/>
          <a:lstStyle/>
          <a:p>
            <a:r>
              <a:rPr lang="es-ES" smtClean="0"/>
              <a:t>Mtro. Juan Luis Hernández Avendaño </a:t>
            </a:r>
            <a:endParaRPr lang="es-ES"/>
          </a:p>
        </p:txBody>
      </p:sp>
      <p:sp>
        <p:nvSpPr>
          <p:cNvPr id="4" name="3 Marcador de número de diapositiva"/>
          <p:cNvSpPr>
            <a:spLocks noGrp="1"/>
          </p:cNvSpPr>
          <p:nvPr>
            <p:ph type="sldNum" sz="quarter" idx="12"/>
          </p:nvPr>
        </p:nvSpPr>
        <p:spPr/>
        <p:txBody>
          <a:bodyPr/>
          <a:lstStyle/>
          <a:p>
            <a:fld id="{1A742A7B-C1B7-437C-BC65-ADCCC62E77A9}" type="slidenum">
              <a:rPr lang="es-ES" smtClean="0"/>
              <a:pPr/>
              <a:t>‹Nr.›</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428627"/>
            <a:ext cx="2743200" cy="968375"/>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5800" y="1397000"/>
            <a:ext cx="2743200" cy="3810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575050" y="1397000"/>
            <a:ext cx="5111750" cy="3810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622FC713-3B4B-4145-9633-F525C69817D5}" type="datetime1">
              <a:rPr lang="es-ES" smtClean="0"/>
              <a:pPr/>
              <a:t>30/09/15</a:t>
            </a:fld>
            <a:endParaRPr lang="es-ES"/>
          </a:p>
        </p:txBody>
      </p:sp>
      <p:sp>
        <p:nvSpPr>
          <p:cNvPr id="6" name="5 Marcador de pie de página"/>
          <p:cNvSpPr>
            <a:spLocks noGrp="1"/>
          </p:cNvSpPr>
          <p:nvPr>
            <p:ph type="ftr" sz="quarter" idx="11"/>
          </p:nvPr>
        </p:nvSpPr>
        <p:spPr/>
        <p:txBody>
          <a:bodyPr/>
          <a:lstStyle/>
          <a:p>
            <a:r>
              <a:rPr lang="es-ES" smtClean="0"/>
              <a:t>Mtro. Juan Luis Hernández Avendaño </a:t>
            </a:r>
            <a:endParaRPr lang="es-ES"/>
          </a:p>
        </p:txBody>
      </p:sp>
      <p:sp>
        <p:nvSpPr>
          <p:cNvPr id="7" name="6 Marcador de número de diapositiva"/>
          <p:cNvSpPr>
            <a:spLocks noGrp="1"/>
          </p:cNvSpPr>
          <p:nvPr>
            <p:ph type="sldNum" sz="quarter" idx="12"/>
          </p:nvPr>
        </p:nvSpPr>
        <p:spPr/>
        <p:txBody>
          <a:bodyPr/>
          <a:lstStyle/>
          <a:p>
            <a:fld id="{1A742A7B-C1B7-437C-BC65-ADCCC62E77A9}" type="slidenum">
              <a:rPr lang="es-ES" smtClean="0"/>
              <a:pPr/>
              <a:t>‹Nr.›</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Recortar y redondear rectángulo de esquina sencilla"/>
          <p:cNvSpPr/>
          <p:nvPr/>
        </p:nvSpPr>
        <p:spPr>
          <a:xfrm rot="420000" flipV="1">
            <a:off x="3165753" y="923398"/>
            <a:ext cx="5257800" cy="34290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Triángulo rectángulo"/>
          <p:cNvSpPr/>
          <p:nvPr/>
        </p:nvSpPr>
        <p:spPr>
          <a:xfrm rot="420000" flipV="1">
            <a:off x="8004134" y="4466474"/>
            <a:ext cx="155448" cy="129540"/>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Título"/>
          <p:cNvSpPr>
            <a:spLocks noGrp="1"/>
          </p:cNvSpPr>
          <p:nvPr>
            <p:ph type="title"/>
          </p:nvPr>
        </p:nvSpPr>
        <p:spPr>
          <a:xfrm>
            <a:off x="609600" y="980830"/>
            <a:ext cx="2212848" cy="1318851"/>
          </a:xfrm>
        </p:spPr>
        <p:txBody>
          <a:bodyPr vert="horz" lIns="45720" tIns="45720" rIns="45720" bIns="45720" anchor="b"/>
          <a:lstStyle>
            <a:lvl1pPr algn="l">
              <a:buNone/>
              <a:defRPr sz="2000" b="1">
                <a:solidFill>
                  <a:schemeClr val="tx2"/>
                </a:solidFill>
              </a:defRPr>
            </a:lvl1pPr>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609600" y="2357321"/>
            <a:ext cx="2209800" cy="181610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F02FF7B0-ADBE-4B93-9C9D-CD910317EA97}" type="datetime1">
              <a:rPr lang="es-ES" smtClean="0"/>
              <a:pPr/>
              <a:t>30/09/15</a:t>
            </a:fld>
            <a:endParaRPr lang="es-ES"/>
          </a:p>
        </p:txBody>
      </p:sp>
      <p:sp>
        <p:nvSpPr>
          <p:cNvPr id="6" name="5 Marcador de pie de página"/>
          <p:cNvSpPr>
            <a:spLocks noGrp="1"/>
          </p:cNvSpPr>
          <p:nvPr>
            <p:ph type="ftr" sz="quarter" idx="11"/>
          </p:nvPr>
        </p:nvSpPr>
        <p:spPr/>
        <p:txBody>
          <a:bodyPr/>
          <a:lstStyle/>
          <a:p>
            <a:r>
              <a:rPr lang="es-ES" smtClean="0"/>
              <a:t>Mtro. Juan Luis Hernández Avendaño </a:t>
            </a:r>
            <a:endParaRPr lang="es-ES"/>
          </a:p>
        </p:txBody>
      </p:sp>
      <p:sp>
        <p:nvSpPr>
          <p:cNvPr id="7" name="6 Marcador de número de diapositiva"/>
          <p:cNvSpPr>
            <a:spLocks noGrp="1"/>
          </p:cNvSpPr>
          <p:nvPr>
            <p:ph type="sldNum" sz="quarter" idx="12"/>
          </p:nvPr>
        </p:nvSpPr>
        <p:spPr>
          <a:xfrm>
            <a:off x="8077200" y="5296959"/>
            <a:ext cx="609600" cy="304271"/>
          </a:xfrm>
        </p:spPr>
        <p:txBody>
          <a:bodyPr/>
          <a:lstStyle/>
          <a:p>
            <a:fld id="{1A742A7B-C1B7-437C-BC65-ADCCC62E77A9}" type="slidenum">
              <a:rPr lang="es-ES" smtClean="0"/>
              <a:pPr/>
              <a:t>‹Nr.›</a:t>
            </a:fld>
            <a:endParaRPr lang="es-ES"/>
          </a:p>
        </p:txBody>
      </p:sp>
      <p:sp>
        <p:nvSpPr>
          <p:cNvPr id="3" name="2 Marcador de posición de imagen"/>
          <p:cNvSpPr>
            <a:spLocks noGrp="1"/>
          </p:cNvSpPr>
          <p:nvPr>
            <p:ph type="pic" idx="1"/>
          </p:nvPr>
        </p:nvSpPr>
        <p:spPr>
          <a:xfrm rot="420000">
            <a:off x="3485793" y="999598"/>
            <a:ext cx="4617720" cy="327660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smtClean="0"/>
              <a:t>Haga clic en el icono para agregar una imagen</a:t>
            </a:r>
            <a:endParaRPr kumimoji="0" lang="en-US" dirty="0"/>
          </a:p>
        </p:txBody>
      </p:sp>
      <p:sp>
        <p:nvSpPr>
          <p:cNvPr id="10" name="9 Forma libre"/>
          <p:cNvSpPr>
            <a:spLocks/>
          </p:cNvSpPr>
          <p:nvPr/>
        </p:nvSpPr>
        <p:spPr bwMode="auto">
          <a:xfrm flipV="1">
            <a:off x="-9525" y="4847167"/>
            <a:ext cx="9163050" cy="867833"/>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Forma libre"/>
          <p:cNvSpPr>
            <a:spLocks/>
          </p:cNvSpPr>
          <p:nvPr/>
        </p:nvSpPr>
        <p:spPr bwMode="auto">
          <a:xfrm flipV="1">
            <a:off x="4381500" y="5183188"/>
            <a:ext cx="4762500" cy="531813"/>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59AAE7AD-5376-456E-9D7C-88C9195CDC00}" type="datetime1">
              <a:rPr lang="es-ES" smtClean="0"/>
              <a:pPr/>
              <a:t>30/09/15</a:t>
            </a:fld>
            <a:endParaRPr lang="es-ES"/>
          </a:p>
        </p:txBody>
      </p:sp>
      <p:sp>
        <p:nvSpPr>
          <p:cNvPr id="5" name="4 Marcador de pie de página"/>
          <p:cNvSpPr>
            <a:spLocks noGrp="1"/>
          </p:cNvSpPr>
          <p:nvPr>
            <p:ph type="ftr" sz="quarter" idx="11"/>
          </p:nvPr>
        </p:nvSpPr>
        <p:spPr/>
        <p:txBody>
          <a:bodyPr/>
          <a:lstStyle/>
          <a:p>
            <a:r>
              <a:rPr lang="es-ES" smtClean="0"/>
              <a:t>Mtro. Juan Luis Hernández Avendaño </a:t>
            </a:r>
            <a:endParaRPr lang="es-ES"/>
          </a:p>
        </p:txBody>
      </p:sp>
      <p:sp>
        <p:nvSpPr>
          <p:cNvPr id="6" name="5 Marcador de número de diapositiva"/>
          <p:cNvSpPr>
            <a:spLocks noGrp="1"/>
          </p:cNvSpPr>
          <p:nvPr>
            <p:ph type="sldNum" sz="quarter" idx="12"/>
          </p:nvPr>
        </p:nvSpPr>
        <p:spPr/>
        <p:txBody>
          <a:bodyPr/>
          <a:lstStyle/>
          <a:p>
            <a:fld id="{1A742A7B-C1B7-437C-BC65-ADCCC62E77A9}" type="slidenum">
              <a:rPr lang="es-ES" smtClean="0"/>
              <a:pPr/>
              <a:t>‹Nr.›</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762001"/>
            <a:ext cx="2057400" cy="4343136"/>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762001"/>
            <a:ext cx="6019800" cy="4343136"/>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BC14B2E4-D368-435B-8D2D-F3633327A169}" type="datetime1">
              <a:rPr lang="es-ES" smtClean="0"/>
              <a:pPr/>
              <a:t>30/09/15</a:t>
            </a:fld>
            <a:endParaRPr lang="es-ES"/>
          </a:p>
        </p:txBody>
      </p:sp>
      <p:sp>
        <p:nvSpPr>
          <p:cNvPr id="5" name="4 Marcador de pie de página"/>
          <p:cNvSpPr>
            <a:spLocks noGrp="1"/>
          </p:cNvSpPr>
          <p:nvPr>
            <p:ph type="ftr" sz="quarter" idx="11"/>
          </p:nvPr>
        </p:nvSpPr>
        <p:spPr/>
        <p:txBody>
          <a:bodyPr/>
          <a:lstStyle/>
          <a:p>
            <a:r>
              <a:rPr lang="es-ES" smtClean="0"/>
              <a:t>Mtro. Juan Luis Hernández Avendaño </a:t>
            </a:r>
            <a:endParaRPr lang="es-ES"/>
          </a:p>
        </p:txBody>
      </p:sp>
      <p:sp>
        <p:nvSpPr>
          <p:cNvPr id="6" name="5 Marcador de número de diapositiva"/>
          <p:cNvSpPr>
            <a:spLocks noGrp="1"/>
          </p:cNvSpPr>
          <p:nvPr>
            <p:ph type="sldNum" sz="quarter" idx="12"/>
          </p:nvPr>
        </p:nvSpPr>
        <p:spPr/>
        <p:txBody>
          <a:bodyPr/>
          <a:lstStyle/>
          <a:p>
            <a:fld id="{1A742A7B-C1B7-437C-BC65-ADCCC62E77A9}" type="slidenum">
              <a:rPr lang="es-ES" smtClean="0"/>
              <a:pPr/>
              <a:t>‹Nr.›</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Forma libre"/>
          <p:cNvSpPr>
            <a:spLocks/>
          </p:cNvSpPr>
          <p:nvPr/>
        </p:nvSpPr>
        <p:spPr bwMode="auto">
          <a:xfrm>
            <a:off x="-9525" y="-5953"/>
            <a:ext cx="9163050" cy="867833"/>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Forma libre"/>
          <p:cNvSpPr>
            <a:spLocks/>
          </p:cNvSpPr>
          <p:nvPr/>
        </p:nvSpPr>
        <p:spPr bwMode="auto">
          <a:xfrm>
            <a:off x="4381500" y="-5953"/>
            <a:ext cx="4762500" cy="531813"/>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Marcador de título"/>
          <p:cNvSpPr>
            <a:spLocks noGrp="1"/>
          </p:cNvSpPr>
          <p:nvPr>
            <p:ph type="title"/>
          </p:nvPr>
        </p:nvSpPr>
        <p:spPr>
          <a:xfrm>
            <a:off x="457200" y="586740"/>
            <a:ext cx="8229600" cy="952500"/>
          </a:xfrm>
          <a:prstGeom prst="rect">
            <a:avLst/>
          </a:prstGeom>
        </p:spPr>
        <p:txBody>
          <a:bodyPr vert="horz" lIns="0" rIns="0" bIns="0" anchor="b">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612900"/>
            <a:ext cx="8229600" cy="365760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5296959"/>
            <a:ext cx="2133600" cy="304271"/>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6220421-01D7-4CAF-8CBC-F1E6812DAC37}" type="datetime1">
              <a:rPr lang="es-ES" smtClean="0"/>
              <a:pPr/>
              <a:t>30/09/15</a:t>
            </a:fld>
            <a:endParaRPr lang="es-ES"/>
          </a:p>
        </p:txBody>
      </p:sp>
      <p:sp>
        <p:nvSpPr>
          <p:cNvPr id="22" name="21 Marcador de pie de página"/>
          <p:cNvSpPr>
            <a:spLocks noGrp="1"/>
          </p:cNvSpPr>
          <p:nvPr>
            <p:ph type="ftr" sz="quarter" idx="3"/>
          </p:nvPr>
        </p:nvSpPr>
        <p:spPr>
          <a:xfrm>
            <a:off x="2667000" y="5296959"/>
            <a:ext cx="3352800" cy="304271"/>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s-ES" smtClean="0"/>
              <a:t>Mtro. Juan Luis Hernández Avendaño </a:t>
            </a:r>
            <a:endParaRPr lang="es-ES"/>
          </a:p>
        </p:txBody>
      </p:sp>
      <p:sp>
        <p:nvSpPr>
          <p:cNvPr id="18" name="17 Marcador de número de diapositiva"/>
          <p:cNvSpPr>
            <a:spLocks noGrp="1"/>
          </p:cNvSpPr>
          <p:nvPr>
            <p:ph type="sldNum" sz="quarter" idx="4"/>
          </p:nvPr>
        </p:nvSpPr>
        <p:spPr>
          <a:xfrm>
            <a:off x="7924800" y="5296959"/>
            <a:ext cx="762000" cy="304271"/>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A742A7B-C1B7-437C-BC65-ADCCC62E77A9}" type="slidenum">
              <a:rPr lang="es-ES" smtClean="0"/>
              <a:pPr/>
              <a:t>‹Nr.›</a:t>
            </a:fld>
            <a:endParaRPr lang="es-ES"/>
          </a:p>
        </p:txBody>
      </p:sp>
      <p:grpSp>
        <p:nvGrpSpPr>
          <p:cNvPr id="2" name="1 Grupo"/>
          <p:cNvGrpSpPr/>
          <p:nvPr/>
        </p:nvGrpSpPr>
        <p:grpSpPr>
          <a:xfrm>
            <a:off x="-19017" y="168673"/>
            <a:ext cx="9180548" cy="541020"/>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hf sldNum="0"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81000" y="4044511"/>
            <a:ext cx="8458200" cy="913224"/>
          </a:xfrm>
        </p:spPr>
        <p:txBody>
          <a:bodyPr>
            <a:normAutofit/>
          </a:bodyPr>
          <a:lstStyle/>
          <a:p>
            <a:pPr algn="ctr"/>
            <a:r>
              <a:rPr lang="es-MX" sz="2400" i="1" dirty="0" smtClean="0">
                <a:solidFill>
                  <a:schemeClr val="bg1">
                    <a:lumMod val="95000"/>
                    <a:lumOff val="5000"/>
                  </a:schemeClr>
                </a:solidFill>
              </a:rPr>
              <a:t>Mtro. Juan Luis Hernández Avendaño</a:t>
            </a:r>
            <a:br>
              <a:rPr lang="es-MX" sz="2400" i="1" dirty="0" smtClean="0">
                <a:solidFill>
                  <a:schemeClr val="bg1">
                    <a:lumMod val="95000"/>
                    <a:lumOff val="5000"/>
                  </a:schemeClr>
                </a:solidFill>
              </a:rPr>
            </a:br>
            <a:r>
              <a:rPr lang="es-MX" sz="2400" i="1" dirty="0" smtClean="0">
                <a:solidFill>
                  <a:schemeClr val="bg1">
                    <a:lumMod val="95000"/>
                    <a:lumOff val="5000"/>
                  </a:schemeClr>
                </a:solidFill>
              </a:rPr>
              <a:t>Politólogo</a:t>
            </a:r>
            <a:endParaRPr lang="es-ES" sz="2400" i="1" dirty="0">
              <a:solidFill>
                <a:schemeClr val="bg1">
                  <a:lumMod val="95000"/>
                  <a:lumOff val="5000"/>
                </a:schemeClr>
              </a:solidFill>
            </a:endParaRPr>
          </a:p>
        </p:txBody>
      </p:sp>
      <p:sp>
        <p:nvSpPr>
          <p:cNvPr id="3" name="2 Subtítulo"/>
          <p:cNvSpPr>
            <a:spLocks noGrp="1"/>
          </p:cNvSpPr>
          <p:nvPr>
            <p:ph type="subTitle" idx="1"/>
          </p:nvPr>
        </p:nvSpPr>
        <p:spPr/>
        <p:txBody>
          <a:bodyPr>
            <a:normAutofit/>
          </a:bodyPr>
          <a:lstStyle/>
          <a:p>
            <a:pPr algn="ctr"/>
            <a:r>
              <a:rPr lang="es-MX" sz="3200" b="1" dirty="0" smtClean="0">
                <a:solidFill>
                  <a:schemeClr val="bg2">
                    <a:lumMod val="50000"/>
                  </a:schemeClr>
                </a:solidFill>
                <a:latin typeface="Arial Black" pitchFamily="34" charset="0"/>
              </a:rPr>
              <a:t>ANÁLISIS DE LA REALIDAD 2015</a:t>
            </a:r>
            <a:endParaRPr lang="es-ES" sz="3200" b="1" dirty="0">
              <a:solidFill>
                <a:schemeClr val="bg2">
                  <a:lumMod val="50000"/>
                </a:schemeClr>
              </a:solidFill>
              <a:latin typeface="Arial Black"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UNA MIRADA GLOBAL</a:t>
            </a:r>
            <a:endParaRPr lang="es-ES" dirty="0"/>
          </a:p>
        </p:txBody>
      </p:sp>
      <p:sp>
        <p:nvSpPr>
          <p:cNvPr id="3" name="2 Marcador de contenido"/>
          <p:cNvSpPr>
            <a:spLocks noGrp="1"/>
          </p:cNvSpPr>
          <p:nvPr>
            <p:ph idx="1"/>
          </p:nvPr>
        </p:nvSpPr>
        <p:spPr/>
        <p:txBody>
          <a:bodyPr>
            <a:normAutofit/>
          </a:bodyPr>
          <a:lstStyle/>
          <a:p>
            <a:pPr marL="0" indent="0" algn="just"/>
            <a:r>
              <a:rPr lang="es-MX" sz="2400" dirty="0" smtClean="0"/>
              <a:t> Vivimos una crisis estructural del capitalismo liberal democrático (Estados Unidos y Europa).</a:t>
            </a:r>
          </a:p>
          <a:p>
            <a:pPr marL="0" indent="0" algn="just"/>
            <a:r>
              <a:rPr lang="es-MX" sz="2400" dirty="0" smtClean="0"/>
              <a:t> En ambas regiones se ha vivido por encima de sus posibilidades acumulando deuda empresarial, doméstica y pública durante los últimos 40 años.</a:t>
            </a:r>
          </a:p>
          <a:p>
            <a:pPr marL="0" indent="0" algn="just"/>
            <a:r>
              <a:rPr lang="es-MX" sz="2400" dirty="0" smtClean="0"/>
              <a:t> Consumismo voraz basado en fabricar “necesidades” que en realidad son innecesarias.</a:t>
            </a:r>
          </a:p>
          <a:p>
            <a:pPr marL="0" indent="0" algn="just"/>
            <a:r>
              <a:rPr lang="es-MX" sz="2400" dirty="0" smtClean="0"/>
              <a:t>“Pago menos impuestos que mi señora de la limpieza”: Warren </a:t>
            </a:r>
            <a:r>
              <a:rPr lang="es-MX" sz="2400" dirty="0" err="1" smtClean="0"/>
              <a:t>Buffett</a:t>
            </a:r>
            <a:endParaRPr lang="es-MX" sz="2400" dirty="0" smtClean="0"/>
          </a:p>
          <a:p>
            <a:pPr marL="0" indent="0" algn="just"/>
            <a:endParaRPr lang="es-MX" sz="2400" dirty="0" smtClean="0"/>
          </a:p>
          <a:p>
            <a:pPr marL="0" indent="0"/>
            <a:endParaRPr lang="es-MX" sz="2400" dirty="0" smtClean="0"/>
          </a:p>
          <a:p>
            <a:pPr marL="0" indent="0">
              <a:buNone/>
            </a:pPr>
            <a:endParaRPr lang="es-MX" sz="2400" dirty="0" smtClean="0"/>
          </a:p>
          <a:p>
            <a:endParaRPr lang="es-ES" sz="2000"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La desigualdad mundial</a:t>
            </a:r>
            <a:endParaRPr lang="es-MX" dirty="0"/>
          </a:p>
        </p:txBody>
      </p:sp>
      <p:sp>
        <p:nvSpPr>
          <p:cNvPr id="3" name="2 Marcador de contenido"/>
          <p:cNvSpPr>
            <a:spLocks noGrp="1"/>
          </p:cNvSpPr>
          <p:nvPr>
            <p:ph idx="1"/>
          </p:nvPr>
        </p:nvSpPr>
        <p:spPr/>
        <p:txBody>
          <a:bodyPr>
            <a:normAutofit lnSpcReduction="10000"/>
          </a:bodyPr>
          <a:lstStyle/>
          <a:p>
            <a:r>
              <a:rPr lang="es-MX" dirty="0" smtClean="0"/>
              <a:t>211 mil millonarios poseen el 13% de la riqueza mundial</a:t>
            </a:r>
          </a:p>
          <a:p>
            <a:r>
              <a:rPr lang="es-MX" dirty="0" smtClean="0"/>
              <a:t>Las 85 personas más ricas del mundo incrementaron su fortuna en medio millón de dólares por minuto durante 2013.</a:t>
            </a:r>
          </a:p>
          <a:p>
            <a:r>
              <a:rPr lang="es-MX" dirty="0" smtClean="0"/>
              <a:t>“De todas las tendencias perjudiciales para la economía sana, la más seductora, y en mi opinión la más venenosa es centrarse en cuestiones </a:t>
            </a:r>
            <a:r>
              <a:rPr lang="es-MX" smtClean="0"/>
              <a:t>de distribución” (Robert Lucas PNE).</a:t>
            </a:r>
            <a:endParaRPr lang="es-MX"/>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extLst>
      <p:ext uri="{BB962C8B-B14F-4D97-AF65-F5344CB8AC3E}">
        <p14:creationId xmlns:p14="http://schemas.microsoft.com/office/powerpoint/2010/main" val="90204769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Análisis desde Arriba</a:t>
            </a:r>
            <a:endParaRPr lang="es-MX" dirty="0"/>
          </a:p>
        </p:txBody>
      </p:sp>
      <p:sp>
        <p:nvSpPr>
          <p:cNvPr id="3" name="2 Marcador de contenido"/>
          <p:cNvSpPr>
            <a:spLocks noGrp="1"/>
          </p:cNvSpPr>
          <p:nvPr>
            <p:ph idx="1"/>
          </p:nvPr>
        </p:nvSpPr>
        <p:spPr/>
        <p:txBody>
          <a:bodyPr>
            <a:normAutofit fontScale="92500" lnSpcReduction="10000"/>
          </a:bodyPr>
          <a:lstStyle/>
          <a:p>
            <a:r>
              <a:rPr lang="es-MX" dirty="0" smtClean="0"/>
              <a:t>“Los ricos gobiernan un sistema mundial que les permite acumular capital y pagar el menor precio posible por el trabajo. La libertad resultante sólo la obtienen ellos. Los muchos no tienen más remedio que trabajar más duro en condiciones cada vez más precarias para enriquecer a los pocos. La política democrática, dirigida al progreso de la mayoría, está realmente a merced de esos banqueros, barones mediáticos y otros magnates que dirigen y poseen todo”. Charles Moore, inglés, biógrafo autorizado de Margaret </a:t>
            </a:r>
            <a:r>
              <a:rPr lang="es-MX" dirty="0" err="1" smtClean="0"/>
              <a:t>Thatcher</a:t>
            </a:r>
            <a:r>
              <a:rPr lang="es-MX" dirty="0" smtClean="0"/>
              <a:t>. </a:t>
            </a:r>
            <a:endParaRPr lang="es-MX"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Desigualdad en el mundo (CEPAL)</a:t>
            </a:r>
            <a:endParaRPr lang="es-MX" dirty="0"/>
          </a:p>
        </p:txBody>
      </p:sp>
      <p:sp>
        <p:nvSpPr>
          <p:cNvPr id="3" name="2 Marcador de contenido"/>
          <p:cNvSpPr>
            <a:spLocks noGrp="1"/>
          </p:cNvSpPr>
          <p:nvPr>
            <p:ph idx="1"/>
          </p:nvPr>
        </p:nvSpPr>
        <p:spPr/>
        <p:txBody>
          <a:bodyPr>
            <a:normAutofit fontScale="92500" lnSpcReduction="20000"/>
          </a:bodyPr>
          <a:lstStyle/>
          <a:p>
            <a:r>
              <a:rPr lang="es-MX" dirty="0" smtClean="0"/>
              <a:t>El impuesto promedio a los ingresos personales para los súper-ricos en Latinoamérica es de alrededor del 37.5 por ciento, uno de los más bajos del mundo.</a:t>
            </a:r>
          </a:p>
          <a:p>
            <a:r>
              <a:rPr lang="es-MX" dirty="0" smtClean="0"/>
              <a:t>Comparativamente, en Estados Unidos es de 39.9 por ciento, y en los países del norte de Europa es de alrededor del 60 por ciento.</a:t>
            </a:r>
          </a:p>
          <a:p>
            <a:r>
              <a:rPr lang="es-MX" dirty="0" smtClean="0"/>
              <a:t>“El magnate mexicano Carlos </a:t>
            </a:r>
            <a:r>
              <a:rPr lang="es-MX" dirty="0" err="1" smtClean="0"/>
              <a:t>Slim</a:t>
            </a:r>
            <a:r>
              <a:rPr lang="es-MX" dirty="0" smtClean="0"/>
              <a:t>" y muchos otros súper-ricos latinoamericanos se benefician gracias a sistemas impositivos distorsionados.</a:t>
            </a:r>
            <a:br>
              <a:rPr lang="es-MX" dirty="0" smtClean="0"/>
            </a:br>
            <a:r>
              <a:rPr lang="es-MX" dirty="0" smtClean="0"/>
              <a:t/>
            </a:r>
            <a:br>
              <a:rPr lang="es-MX" dirty="0" smtClean="0"/>
            </a:br>
            <a:endParaRPr lang="es-MX"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Algunas ideas de nuestro tiempo</a:t>
            </a:r>
            <a:endParaRPr lang="es-MX" dirty="0"/>
          </a:p>
        </p:txBody>
      </p:sp>
      <p:sp>
        <p:nvSpPr>
          <p:cNvPr id="3" name="2 Marcador de contenido"/>
          <p:cNvSpPr>
            <a:spLocks noGrp="1"/>
          </p:cNvSpPr>
          <p:nvPr>
            <p:ph idx="1"/>
          </p:nvPr>
        </p:nvSpPr>
        <p:spPr/>
        <p:txBody>
          <a:bodyPr>
            <a:normAutofit fontScale="92500" lnSpcReduction="20000"/>
          </a:bodyPr>
          <a:lstStyle/>
          <a:p>
            <a:r>
              <a:rPr lang="es-MX" b="1" dirty="0" smtClean="0"/>
              <a:t>Para los que quieren ser exitosos en Wall </a:t>
            </a:r>
            <a:r>
              <a:rPr lang="es-MX" b="1" dirty="0" err="1" smtClean="0"/>
              <a:t>Street</a:t>
            </a:r>
            <a:r>
              <a:rPr lang="es-MX" b="1" dirty="0" smtClean="0"/>
              <a:t>:</a:t>
            </a:r>
          </a:p>
          <a:p>
            <a:r>
              <a:rPr lang="es-MX" dirty="0" smtClean="0"/>
              <a:t>a) Creerse el más importante de una reunión a la que asistes</a:t>
            </a:r>
          </a:p>
          <a:p>
            <a:r>
              <a:rPr lang="es-MX" dirty="0" smtClean="0"/>
              <a:t>b) Que te importe el dinero sobre todas las cosas</a:t>
            </a:r>
          </a:p>
          <a:p>
            <a:r>
              <a:rPr lang="es-MX" dirty="0" smtClean="0"/>
              <a:t>c) Carecer de principios éticos o morales</a:t>
            </a:r>
          </a:p>
          <a:p>
            <a:r>
              <a:rPr lang="es-MX" dirty="0" smtClean="0"/>
              <a:t>Aproximadamente 24 por ciento de los 500 ejecutivos de alto nivel en el sector financiero de Nueva York o la City de Londres que fueron interrogados indicaron que son “propensos a adoptar métodos deshonestos o ilegales para triunfar”, de acuerdo con los resultados </a:t>
            </a:r>
            <a:r>
              <a:rPr lang="es-MX" smtClean="0"/>
              <a:t>del estudio.</a:t>
            </a:r>
            <a:endParaRPr lang="es-MX" dirty="0" smtClean="0"/>
          </a:p>
          <a:p>
            <a:endParaRPr lang="es-MX"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lstStyle/>
          <a:p>
            <a:r>
              <a:rPr lang="es-MX" b="1" dirty="0" smtClean="0"/>
              <a:t>Ideas del Movimiento </a:t>
            </a:r>
            <a:r>
              <a:rPr lang="es-MX" b="1" i="1" dirty="0" err="1" smtClean="0"/>
              <a:t>Occupy</a:t>
            </a:r>
            <a:r>
              <a:rPr lang="es-MX" b="1" i="1" dirty="0" smtClean="0"/>
              <a:t> Wall </a:t>
            </a:r>
            <a:r>
              <a:rPr lang="es-MX" b="1" i="1" dirty="0" err="1" smtClean="0"/>
              <a:t>Street</a:t>
            </a:r>
            <a:r>
              <a:rPr lang="es-MX" b="1" dirty="0" smtClean="0"/>
              <a:t>:</a:t>
            </a:r>
          </a:p>
          <a:p>
            <a:r>
              <a:rPr lang="es-MX" dirty="0" smtClean="0"/>
              <a:t>A) “Banqueros a la cárcel”</a:t>
            </a:r>
          </a:p>
          <a:p>
            <a:r>
              <a:rPr lang="es-MX" dirty="0" smtClean="0"/>
              <a:t>B) “políticos, a casa”</a:t>
            </a:r>
          </a:p>
          <a:p>
            <a:r>
              <a:rPr lang="es-MX" dirty="0" smtClean="0"/>
              <a:t>C) “ciudadanos al ágora, a crear una nueva democracia”</a:t>
            </a:r>
          </a:p>
          <a:p>
            <a:endParaRPr lang="es-MX"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Algunas ideas de nuestro tiempo</a:t>
            </a:r>
            <a:endParaRPr lang="es-MX" dirty="0"/>
          </a:p>
        </p:txBody>
      </p:sp>
      <p:sp>
        <p:nvSpPr>
          <p:cNvPr id="3" name="2 Marcador de contenido"/>
          <p:cNvSpPr>
            <a:spLocks noGrp="1"/>
          </p:cNvSpPr>
          <p:nvPr>
            <p:ph idx="1"/>
          </p:nvPr>
        </p:nvSpPr>
        <p:spPr/>
        <p:txBody>
          <a:bodyPr>
            <a:normAutofit lnSpcReduction="10000"/>
          </a:bodyPr>
          <a:lstStyle/>
          <a:p>
            <a:r>
              <a:rPr lang="es-MX" dirty="0" smtClean="0"/>
              <a:t>Una máxima de finanzas: la mejor manera de robar un banco es tener uno.</a:t>
            </a:r>
          </a:p>
          <a:p>
            <a:r>
              <a:rPr lang="es-MX" dirty="0" smtClean="0"/>
              <a:t>Especuladores, Gobiernos, bancos y fondos de pensiones se lanzan a comprar 63 millones de hectáreas  de tierra en </a:t>
            </a:r>
            <a:r>
              <a:rPr lang="es-MX" dirty="0" err="1" smtClean="0"/>
              <a:t>Africa</a:t>
            </a:r>
            <a:r>
              <a:rPr lang="es-MX" dirty="0" smtClean="0"/>
              <a:t>, Asia y América Latina para controlar el mercado de los alimentos.</a:t>
            </a:r>
          </a:p>
          <a:p>
            <a:r>
              <a:rPr lang="es-MX" dirty="0" smtClean="0"/>
              <a:t>“Si dejas que este proceso de deslocalización siga su curso, habrá millones de personas desplazadas, perdidas y con hambre”: ONG </a:t>
            </a:r>
            <a:r>
              <a:rPr lang="es-MX" dirty="0" err="1" smtClean="0"/>
              <a:t>Grain</a:t>
            </a:r>
            <a:r>
              <a:rPr lang="es-MX" smtClean="0"/>
              <a:t>.</a:t>
            </a:r>
            <a:endParaRPr lang="es-MX" dirty="0" smtClean="0"/>
          </a:p>
          <a:p>
            <a:endParaRPr lang="es-MX"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a:t>É</a:t>
            </a:r>
            <a:r>
              <a:rPr lang="es-MX" dirty="0" smtClean="0"/>
              <a:t>tica y negocios</a:t>
            </a:r>
            <a:endParaRPr lang="es-MX" dirty="0"/>
          </a:p>
        </p:txBody>
      </p:sp>
      <p:sp>
        <p:nvSpPr>
          <p:cNvPr id="3" name="2 Marcador de contenido"/>
          <p:cNvSpPr>
            <a:spLocks noGrp="1"/>
          </p:cNvSpPr>
          <p:nvPr>
            <p:ph idx="1"/>
          </p:nvPr>
        </p:nvSpPr>
        <p:spPr/>
        <p:txBody>
          <a:bodyPr/>
          <a:lstStyle/>
          <a:p>
            <a:r>
              <a:rPr lang="es-MX" dirty="0" smtClean="0"/>
              <a:t>El gobierno noruego ha invertido los 636 270 millones de euros que produce su petróleo en compañías éticamente responsables. No apuesta un céntimo en empresas que producen armas nucleares, tabaco o que hayan sido acusadas de violar los derechos humanos. En su lista negra están Boeing, Airbus, Wal-Mart o Philip Morris.</a:t>
            </a:r>
            <a:endParaRPr lang="es-MX"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extLst>
      <p:ext uri="{BB962C8B-B14F-4D97-AF65-F5344CB8AC3E}">
        <p14:creationId xmlns:p14="http://schemas.microsoft.com/office/powerpoint/2010/main" val="3990006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Milton Friedman</a:t>
            </a:r>
            <a:endParaRPr lang="es-MX" dirty="0"/>
          </a:p>
        </p:txBody>
      </p:sp>
      <p:sp>
        <p:nvSpPr>
          <p:cNvPr id="3" name="2 Marcador de contenido"/>
          <p:cNvSpPr>
            <a:spLocks noGrp="1"/>
          </p:cNvSpPr>
          <p:nvPr>
            <p:ph idx="1"/>
          </p:nvPr>
        </p:nvSpPr>
        <p:spPr/>
        <p:txBody>
          <a:bodyPr>
            <a:normAutofit/>
          </a:bodyPr>
          <a:lstStyle/>
          <a:p>
            <a:r>
              <a:rPr lang="es-MX" sz="4000" dirty="0" smtClean="0"/>
              <a:t>“La única responsabilidad de la empresa es aumentar sus ganancias”, sin más </a:t>
            </a:r>
            <a:r>
              <a:rPr lang="es-MX" sz="4800" dirty="0" smtClean="0"/>
              <a:t>límite</a:t>
            </a:r>
            <a:r>
              <a:rPr lang="es-MX" sz="4000" dirty="0" smtClean="0"/>
              <a:t> que el cumplimiento de la ley.</a:t>
            </a:r>
            <a:endParaRPr lang="es-MX" sz="4000"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extLst>
      <p:ext uri="{BB962C8B-B14F-4D97-AF65-F5344CB8AC3E}">
        <p14:creationId xmlns:p14="http://schemas.microsoft.com/office/powerpoint/2010/main" val="1952373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Cambio climático</a:t>
            </a:r>
            <a:endParaRPr lang="es-MX" dirty="0"/>
          </a:p>
        </p:txBody>
      </p:sp>
      <p:sp>
        <p:nvSpPr>
          <p:cNvPr id="3" name="2 Marcador de contenido"/>
          <p:cNvSpPr>
            <a:spLocks noGrp="1"/>
          </p:cNvSpPr>
          <p:nvPr>
            <p:ph idx="1"/>
          </p:nvPr>
        </p:nvSpPr>
        <p:spPr/>
        <p:txBody>
          <a:bodyPr>
            <a:normAutofit/>
          </a:bodyPr>
          <a:lstStyle/>
          <a:p>
            <a:r>
              <a:rPr lang="es-MX" dirty="0" smtClean="0"/>
              <a:t>Los científicos han dado nombre a nuestra era:</a:t>
            </a:r>
          </a:p>
          <a:p>
            <a:pPr>
              <a:buNone/>
            </a:pPr>
            <a:r>
              <a:rPr lang="es-MX" dirty="0" smtClean="0"/>
              <a:t>   “El </a:t>
            </a:r>
            <a:r>
              <a:rPr lang="es-MX" dirty="0" err="1" smtClean="0"/>
              <a:t>Antropoceno</a:t>
            </a:r>
            <a:r>
              <a:rPr lang="es-MX" dirty="0" smtClean="0"/>
              <a:t>”: época del dominio humano.</a:t>
            </a:r>
          </a:p>
          <a:p>
            <a:r>
              <a:rPr lang="es-MX" dirty="0" smtClean="0"/>
              <a:t>La humanidad se ha convertido en la causa del cambio ambiental a escala mundial.</a:t>
            </a:r>
          </a:p>
          <a:p>
            <a:r>
              <a:rPr lang="es-MX" dirty="0" smtClean="0"/>
              <a:t>La humanidad ha afectado el clima de la Tierra, la composición química de los océanos, los hábitats terrestres y marinos de millones de especies, la calidad del aire y los ciclos del agua.</a:t>
            </a:r>
            <a:endParaRPr lang="es-MX"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Aldea global y drogas</a:t>
            </a:r>
            <a:endParaRPr lang="es-MX" dirty="0"/>
          </a:p>
        </p:txBody>
      </p:sp>
      <p:sp>
        <p:nvSpPr>
          <p:cNvPr id="3" name="2 Marcador de contenido"/>
          <p:cNvSpPr>
            <a:spLocks noGrp="1"/>
          </p:cNvSpPr>
          <p:nvPr>
            <p:ph idx="1"/>
          </p:nvPr>
        </p:nvSpPr>
        <p:spPr/>
        <p:txBody>
          <a:bodyPr/>
          <a:lstStyle/>
          <a:p>
            <a:r>
              <a:rPr lang="es-MX" dirty="0"/>
              <a:t>"La guerra contra las drogas está haciendo más daño que las propias </a:t>
            </a:r>
            <a:r>
              <a:rPr lang="es-MX" dirty="0" smtClean="0"/>
              <a:t>drogas“, George Soros en </a:t>
            </a:r>
            <a:r>
              <a:rPr lang="es-MX" dirty="0" err="1" smtClean="0"/>
              <a:t>Davos</a:t>
            </a:r>
            <a:r>
              <a:rPr lang="es-MX" smtClean="0"/>
              <a:t>.</a:t>
            </a:r>
            <a:endParaRPr lang="es-MX"/>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extLst>
      <p:ext uri="{BB962C8B-B14F-4D97-AF65-F5344CB8AC3E}">
        <p14:creationId xmlns:p14="http://schemas.microsoft.com/office/powerpoint/2010/main" val="424289023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lstStyle/>
          <a:p>
            <a:r>
              <a:rPr lang="es-ES" dirty="0" smtClean="0"/>
              <a:t>Las paradojas de México. OCDE</a:t>
            </a:r>
            <a:endParaRPr lang="es-ES" dirty="0"/>
          </a:p>
        </p:txBody>
      </p:sp>
      <p:sp>
        <p:nvSpPr>
          <p:cNvPr id="6" name="5 Marcador de contenido"/>
          <p:cNvSpPr>
            <a:spLocks noGrp="1"/>
          </p:cNvSpPr>
          <p:nvPr>
            <p:ph idx="1"/>
          </p:nvPr>
        </p:nvSpPr>
        <p:spPr/>
        <p:txBody>
          <a:bodyPr>
            <a:normAutofit/>
          </a:bodyPr>
          <a:lstStyle/>
          <a:p>
            <a:r>
              <a:rPr lang="es-MX" sz="2400" dirty="0" smtClean="0"/>
              <a:t>Los mexicanos somos quienes más horas dedicamos al trabajo, pero tenemos la productividad más baja.</a:t>
            </a:r>
          </a:p>
          <a:p>
            <a:r>
              <a:rPr lang="es-MX" sz="2400" dirty="0" smtClean="0"/>
              <a:t>México es uno de los países de la OCDE que más recursos destina a la educación en proporción con el Producto Interno Bruto (PIB) y tenemos el peor desempeño escolar.</a:t>
            </a:r>
          </a:p>
          <a:p>
            <a:r>
              <a:rPr lang="es-MX" sz="2400" smtClean="0"/>
              <a:t>Tenemos </a:t>
            </a:r>
            <a:r>
              <a:rPr lang="es-MX" sz="2400" dirty="0" smtClean="0"/>
              <a:t>los programas de combate a la pobreza más eficaces, respetados y reconocidos internacionalmente, pero aún hay desigualdad y 50 millones de pobres.</a:t>
            </a:r>
            <a:endParaRPr lang="es-ES" sz="2400" dirty="0"/>
          </a:p>
        </p:txBody>
      </p:sp>
      <p:sp>
        <p:nvSpPr>
          <p:cNvPr id="2" name="1 Marcador de pie de página"/>
          <p:cNvSpPr>
            <a:spLocks noGrp="1"/>
          </p:cNvSpPr>
          <p:nvPr>
            <p:ph type="ftr" sz="quarter" idx="11"/>
          </p:nvPr>
        </p:nvSpPr>
        <p:spPr/>
        <p:txBody>
          <a:bodyPr/>
          <a:lstStyle/>
          <a:p>
            <a:r>
              <a:rPr lang="es-ES" smtClean="0"/>
              <a:t>Mtro. Juan Luis Hernández Avendaño </a:t>
            </a:r>
            <a:endParaRPr lang="es-ES"/>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México y sus datos</a:t>
            </a:r>
            <a:endParaRPr lang="es-MX" dirty="0"/>
          </a:p>
        </p:txBody>
      </p:sp>
      <p:sp>
        <p:nvSpPr>
          <p:cNvPr id="3" name="2 Marcador de contenido"/>
          <p:cNvSpPr>
            <a:spLocks noGrp="1"/>
          </p:cNvSpPr>
          <p:nvPr>
            <p:ph idx="1"/>
          </p:nvPr>
        </p:nvSpPr>
        <p:spPr/>
        <p:txBody>
          <a:bodyPr/>
          <a:lstStyle/>
          <a:p>
            <a:r>
              <a:rPr lang="es-MX" dirty="0" smtClean="0"/>
              <a:t>Carlos </a:t>
            </a:r>
            <a:r>
              <a:rPr lang="es-MX" dirty="0" err="1" smtClean="0"/>
              <a:t>Slim</a:t>
            </a:r>
            <a:r>
              <a:rPr lang="es-MX" dirty="0" smtClean="0"/>
              <a:t> reconoce 717 mil empleados, de los cuales 500 mil no tienen contrato ni seguridad social.</a:t>
            </a:r>
          </a:p>
          <a:p>
            <a:r>
              <a:rPr lang="es-MX" dirty="0" smtClean="0"/>
              <a:t>El ingreso del 10% de la población más rica representa 26 veces  el ingreso del 10% más pobre. OCDE.</a:t>
            </a:r>
          </a:p>
          <a:p>
            <a:r>
              <a:rPr lang="es-MX" dirty="0" smtClean="0"/>
              <a:t>El 24.4% de los jóvenes entre 15 y 29 años no estudia ni trabaja. OCDE</a:t>
            </a:r>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México y sus datos</a:t>
            </a:r>
            <a:endParaRPr lang="es-MX" dirty="0"/>
          </a:p>
        </p:txBody>
      </p:sp>
      <p:sp>
        <p:nvSpPr>
          <p:cNvPr id="3" name="2 Marcador de contenido"/>
          <p:cNvSpPr>
            <a:spLocks noGrp="1"/>
          </p:cNvSpPr>
          <p:nvPr>
            <p:ph idx="1"/>
          </p:nvPr>
        </p:nvSpPr>
        <p:spPr/>
        <p:txBody>
          <a:bodyPr>
            <a:normAutofit lnSpcReduction="10000"/>
          </a:bodyPr>
          <a:lstStyle/>
          <a:p>
            <a:r>
              <a:rPr lang="es-MX" dirty="0" smtClean="0"/>
              <a:t>Los tianguis, los mercados públicos y las tiendas de barrio desaparecerán en los próximos 12 años mientras los supermercados se habrán apoderado del 74 por ciento de las ventas al menudeo.</a:t>
            </a:r>
          </a:p>
          <a:p>
            <a:r>
              <a:rPr lang="es-MX" dirty="0" smtClean="0"/>
              <a:t>La Federación Latinoamericana de </a:t>
            </a:r>
            <a:r>
              <a:rPr lang="es-MX" smtClean="0"/>
              <a:t>Mercados Mayoristas afirmó </a:t>
            </a:r>
            <a:r>
              <a:rPr lang="es-MX" dirty="0" smtClean="0"/>
              <a:t>que cada empleo generado en una tienda de auto servicio, el comercio al menudeo pierde siete puestos de trabajo y se "destruye" la estructura social.</a:t>
            </a:r>
            <a:endParaRPr lang="es-MX"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México y sus datos</a:t>
            </a:r>
            <a:endParaRPr lang="es-ES" dirty="0"/>
          </a:p>
        </p:txBody>
      </p:sp>
      <p:sp>
        <p:nvSpPr>
          <p:cNvPr id="3" name="2 Marcador de contenido"/>
          <p:cNvSpPr>
            <a:spLocks noGrp="1"/>
          </p:cNvSpPr>
          <p:nvPr>
            <p:ph idx="1"/>
          </p:nvPr>
        </p:nvSpPr>
        <p:spPr/>
        <p:txBody>
          <a:bodyPr>
            <a:normAutofit/>
          </a:bodyPr>
          <a:lstStyle/>
          <a:p>
            <a:r>
              <a:rPr lang="es-MX" dirty="0" smtClean="0"/>
              <a:t>México tiene una de las tasas más altas de inequidad de ingreso de todos los países miembros de la OCDE.</a:t>
            </a:r>
          </a:p>
          <a:p>
            <a:r>
              <a:rPr lang="es-MX" dirty="0" smtClean="0"/>
              <a:t>Igualmente México tiene uno de los más bajos gastos públicos expresado como porcentaje del PIB en apoyo al desempleo.</a:t>
            </a:r>
          </a:p>
          <a:p>
            <a:r>
              <a:rPr lang="es-MX" dirty="0" smtClean="0"/>
              <a:t>También nuestro país exhibe el más bajo salario mínimo en relación al salario promedio. </a:t>
            </a:r>
            <a:r>
              <a:rPr lang="es-MX" smtClean="0"/>
              <a:t>OCDE</a:t>
            </a:r>
            <a:endParaRPr lang="es-MX" dirty="0"/>
          </a:p>
          <a:p>
            <a:endParaRPr lang="es-ES"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México y sus datos (</a:t>
            </a:r>
            <a:r>
              <a:rPr lang="es-MX" dirty="0" err="1" smtClean="0"/>
              <a:t>Coneval</a:t>
            </a:r>
            <a:r>
              <a:rPr lang="es-MX" dirty="0" smtClean="0"/>
              <a:t>)</a:t>
            </a:r>
            <a:endParaRPr lang="es-MX" dirty="0"/>
          </a:p>
        </p:txBody>
      </p:sp>
      <p:sp>
        <p:nvSpPr>
          <p:cNvPr id="3" name="2 Marcador de contenido"/>
          <p:cNvSpPr>
            <a:spLocks noGrp="1"/>
          </p:cNvSpPr>
          <p:nvPr>
            <p:ph idx="1"/>
          </p:nvPr>
        </p:nvSpPr>
        <p:spPr/>
        <p:txBody>
          <a:bodyPr/>
          <a:lstStyle/>
          <a:p>
            <a:r>
              <a:rPr lang="es-MX" dirty="0" smtClean="0"/>
              <a:t>Mil tres municipios tienen el 75% o más de su población en la pobreza</a:t>
            </a:r>
          </a:p>
          <a:p>
            <a:r>
              <a:rPr lang="es-MX" dirty="0" smtClean="0"/>
              <a:t>52 millones de personas están en la pobreza y 11.7 millones en pobreza extrema</a:t>
            </a:r>
          </a:p>
          <a:p>
            <a:r>
              <a:rPr lang="es-MX" dirty="0" smtClean="0"/>
              <a:t>En 190 municipios se encuentra la mitad de la población en pobreza: Puebla, </a:t>
            </a:r>
            <a:r>
              <a:rPr lang="es-MX" dirty="0" err="1" smtClean="0"/>
              <a:t>Iztapalapa</a:t>
            </a:r>
            <a:r>
              <a:rPr lang="es-MX" dirty="0" smtClean="0"/>
              <a:t>, Ecatepec, León, Tijuana y Ciudad Juárez. </a:t>
            </a:r>
            <a:endParaRPr lang="es-MX"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México y sus datos</a:t>
            </a:r>
            <a:endParaRPr lang="es-MX" dirty="0"/>
          </a:p>
        </p:txBody>
      </p:sp>
      <p:sp>
        <p:nvSpPr>
          <p:cNvPr id="3" name="2 Marcador de contenido"/>
          <p:cNvSpPr>
            <a:spLocks noGrp="1"/>
          </p:cNvSpPr>
          <p:nvPr>
            <p:ph idx="1"/>
          </p:nvPr>
        </p:nvSpPr>
        <p:spPr/>
        <p:txBody>
          <a:bodyPr/>
          <a:lstStyle/>
          <a:p>
            <a:r>
              <a:rPr lang="es-MX" dirty="0"/>
              <a:t>México “es el país con más cesáreas en el mundo y con más baja lactancia materna de América Latina, debido a que se ha privilegiado el negocio tanto de las empresas que producen fórmulas lácteas como de los prestadores de servicios médicos que perciben más ingresos por una </a:t>
            </a:r>
            <a:r>
              <a:rPr lang="es-MX" dirty="0" smtClean="0"/>
              <a:t>cirugía </a:t>
            </a:r>
            <a:r>
              <a:rPr lang="es-MX" dirty="0"/>
              <a:t>que con partos naturales, consideraron integrantes de la organización civil El Poder del Consumidor (EPC)</a:t>
            </a:r>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extLst>
      <p:ext uri="{BB962C8B-B14F-4D97-AF65-F5344CB8AC3E}">
        <p14:creationId xmlns:p14="http://schemas.microsoft.com/office/powerpoint/2010/main" val="47671321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México y sus datos</a:t>
            </a:r>
            <a:endParaRPr lang="es-MX" dirty="0"/>
          </a:p>
        </p:txBody>
      </p:sp>
      <p:sp>
        <p:nvSpPr>
          <p:cNvPr id="3" name="2 Marcador de contenido"/>
          <p:cNvSpPr>
            <a:spLocks noGrp="1"/>
          </p:cNvSpPr>
          <p:nvPr>
            <p:ph idx="1"/>
          </p:nvPr>
        </p:nvSpPr>
        <p:spPr/>
        <p:txBody>
          <a:bodyPr>
            <a:normAutofit fontScale="25000" lnSpcReduction="20000"/>
          </a:bodyPr>
          <a:lstStyle/>
          <a:p>
            <a:r>
              <a:rPr lang="es-MX" sz="8000" dirty="0" smtClean="0"/>
              <a:t>El sueldo del director general de una empresa grande en México es 39.52 veces mayor que lo que percibe un asistente con algún tipo de formación en la misma compañía, lo que resulta la segunda más alta desigualdad de ingreso en el mundo.</a:t>
            </a:r>
            <a:br>
              <a:rPr lang="es-MX" sz="8000" dirty="0" smtClean="0"/>
            </a:br>
            <a:r>
              <a:rPr lang="es-MX" sz="8000" dirty="0" smtClean="0"/>
              <a:t/>
            </a:r>
            <a:br>
              <a:rPr lang="es-MX" sz="8000" dirty="0" smtClean="0"/>
            </a:br>
            <a:r>
              <a:rPr lang="es-MX" sz="8000" dirty="0" smtClean="0"/>
              <a:t>En el único país en donde hay mayor inequidad entre el puesto más alto de una empresa y el más bajo es en India, donde el salario del primero equivale a 40.17 veces el del segundo, según el reporte "Índice de Competitividad Internacional 2011", publicado en mayo de este año por el Instituto para el Desarrollo Gerencial de Suiza (IMD, por sus siglas en inglés).</a:t>
            </a:r>
            <a:br>
              <a:rPr lang="es-MX" sz="8000" dirty="0" smtClean="0"/>
            </a:br>
            <a:r>
              <a:rPr lang="es-MX" sz="8000" dirty="0" smtClean="0"/>
              <a:t/>
            </a:r>
            <a:br>
              <a:rPr lang="es-MX" sz="8000" dirty="0" smtClean="0"/>
            </a:br>
            <a:r>
              <a:rPr lang="es-MX" sz="8000" dirty="0" smtClean="0"/>
              <a:t>México está por encima de otras economías en donde se asientan grandes industrias, como Francia, cuya disparidad equivale a 17.62 veces; Estados Unidos, 16.48; Reino Unido, 14.47; China, 13.87; Noruega, 5.98.</a:t>
            </a:r>
          </a:p>
          <a:p>
            <a:r>
              <a:rPr lang="es-MX" dirty="0" smtClean="0"/>
              <a:t/>
            </a:r>
            <a:br>
              <a:rPr lang="es-MX" dirty="0" smtClean="0"/>
            </a:br>
            <a:endParaRPr lang="es-MX"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Salarios en México</a:t>
            </a:r>
            <a:endParaRPr lang="es-MX" dirty="0"/>
          </a:p>
        </p:txBody>
      </p:sp>
      <p:sp>
        <p:nvSpPr>
          <p:cNvPr id="3" name="2 Marcador de contenido"/>
          <p:cNvSpPr>
            <a:spLocks noGrp="1"/>
          </p:cNvSpPr>
          <p:nvPr>
            <p:ph idx="1"/>
          </p:nvPr>
        </p:nvSpPr>
        <p:spPr/>
        <p:txBody>
          <a:bodyPr>
            <a:normAutofit/>
          </a:bodyPr>
          <a:lstStyle/>
          <a:p>
            <a:r>
              <a:rPr lang="es-MX" sz="2800" dirty="0" smtClean="0"/>
              <a:t>Entre 2008 y 2014, la brecha </a:t>
            </a:r>
            <a:r>
              <a:rPr lang="es-MX" sz="2800" dirty="0"/>
              <a:t>salarial se amplió en México 16.24 por ciento, en los países europeos fue de 2.2 por ciento; Estados Unidos, 7.2 por ciento, y América Latina, 10 por ciento</a:t>
            </a:r>
            <a:r>
              <a:rPr lang="es-MX" sz="2800" dirty="0" smtClean="0"/>
              <a:t>. (Consultora Hay </a:t>
            </a:r>
            <a:r>
              <a:rPr lang="es-MX" sz="2800" dirty="0" err="1" smtClean="0"/>
              <a:t>Group</a:t>
            </a:r>
            <a:r>
              <a:rPr lang="es-MX" sz="2800" dirty="0" smtClean="0"/>
              <a:t> en encuesta a 24 mil organizaciones en 110 países).</a:t>
            </a:r>
            <a:r>
              <a:rPr lang="es-MX" sz="2800" dirty="0"/>
              <a:t/>
            </a:r>
            <a:br>
              <a:rPr lang="es-MX" sz="2800" dirty="0"/>
            </a:br>
            <a:r>
              <a:rPr lang="es-MX" sz="2800" dirty="0"/>
              <a:t/>
            </a:r>
            <a:br>
              <a:rPr lang="es-MX" sz="2800" dirty="0"/>
            </a:br>
            <a:endParaRPr lang="es-MX" sz="2800"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extLst>
      <p:ext uri="{BB962C8B-B14F-4D97-AF65-F5344CB8AC3E}">
        <p14:creationId xmlns:p14="http://schemas.microsoft.com/office/powerpoint/2010/main" val="8021786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586740"/>
            <a:ext cx="8229600" cy="952500"/>
          </a:xfrm>
        </p:spPr>
        <p:txBody>
          <a:bodyPr>
            <a:normAutofit fontScale="90000"/>
          </a:bodyPr>
          <a:lstStyle/>
          <a:p>
            <a:r>
              <a:rPr lang="es-MX" dirty="0" smtClean="0"/>
              <a:t>Sueldos de secretarios de estado (OCDE/IFAI)</a:t>
            </a:r>
            <a:endParaRPr lang="es-MX" dirty="0"/>
          </a:p>
        </p:txBody>
      </p:sp>
      <p:graphicFrame>
        <p:nvGraphicFramePr>
          <p:cNvPr id="5" name="4 Marcador de contenido"/>
          <p:cNvGraphicFramePr>
            <a:graphicFrameLocks noGrp="1"/>
          </p:cNvGraphicFramePr>
          <p:nvPr>
            <p:ph idx="1"/>
          </p:nvPr>
        </p:nvGraphicFramePr>
        <p:xfrm>
          <a:off x="457200" y="1612900"/>
          <a:ext cx="8229600" cy="4831080"/>
        </p:xfrm>
        <a:graphic>
          <a:graphicData uri="http://schemas.openxmlformats.org/drawingml/2006/table">
            <a:tbl>
              <a:tblPr firstRow="1" bandRow="1">
                <a:tableStyleId>{5C22544A-7EE6-4342-B048-85BDC9FD1C3A}</a:tableStyleId>
              </a:tblPr>
              <a:tblGrid>
                <a:gridCol w="2057400"/>
                <a:gridCol w="2057400"/>
                <a:gridCol w="2057400"/>
                <a:gridCol w="2057400"/>
              </a:tblGrid>
              <a:tr h="929640">
                <a:tc>
                  <a:txBody>
                    <a:bodyPr/>
                    <a:lstStyle/>
                    <a:p>
                      <a:endParaRPr lang="es-MX" sz="1800" dirty="0"/>
                    </a:p>
                  </a:txBody>
                  <a:tcPr marL="86627" marR="86627"/>
                </a:tc>
                <a:tc>
                  <a:txBody>
                    <a:bodyPr/>
                    <a:lstStyle/>
                    <a:p>
                      <a:r>
                        <a:rPr lang="es-MX" sz="1800" dirty="0" smtClean="0"/>
                        <a:t>SALARIO</a:t>
                      </a:r>
                      <a:r>
                        <a:rPr lang="es-MX" sz="1800" baseline="0" dirty="0" smtClean="0"/>
                        <a:t> ANUAL</a:t>
                      </a:r>
                      <a:endParaRPr lang="es-MX" sz="1800" dirty="0"/>
                    </a:p>
                  </a:txBody>
                  <a:tcPr marL="86627" marR="86627"/>
                </a:tc>
                <a:tc>
                  <a:txBody>
                    <a:bodyPr/>
                    <a:lstStyle/>
                    <a:p>
                      <a:r>
                        <a:rPr lang="es-MX" sz="1800" dirty="0" smtClean="0"/>
                        <a:t>RELACION PIB PERCAPITA</a:t>
                      </a:r>
                      <a:endParaRPr lang="es-MX" sz="1800" dirty="0"/>
                    </a:p>
                  </a:txBody>
                  <a:tcPr marL="86627" marR="86627"/>
                </a:tc>
                <a:tc>
                  <a:txBody>
                    <a:bodyPr/>
                    <a:lstStyle/>
                    <a:p>
                      <a:r>
                        <a:rPr lang="es-MX" sz="1800" dirty="0" smtClean="0"/>
                        <a:t>NUMERO DE SECRETARIAS DE ESTADO</a:t>
                      </a:r>
                      <a:endParaRPr lang="es-MX" sz="1800" dirty="0"/>
                    </a:p>
                  </a:txBody>
                  <a:tcPr marL="86627" marR="86627"/>
                </a:tc>
              </a:tr>
              <a:tr h="650240">
                <a:tc>
                  <a:txBody>
                    <a:bodyPr/>
                    <a:lstStyle/>
                    <a:p>
                      <a:r>
                        <a:rPr lang="es-MX" sz="1800" dirty="0" smtClean="0"/>
                        <a:t>MEXICO</a:t>
                      </a:r>
                      <a:endParaRPr lang="es-MX" sz="1800" dirty="0"/>
                    </a:p>
                  </a:txBody>
                  <a:tcPr marL="86627" marR="86627"/>
                </a:tc>
                <a:tc>
                  <a:txBody>
                    <a:bodyPr/>
                    <a:lstStyle/>
                    <a:p>
                      <a:r>
                        <a:rPr lang="es-MX" sz="1800" dirty="0" smtClean="0"/>
                        <a:t>205 MIL DOLARES</a:t>
                      </a:r>
                      <a:endParaRPr lang="es-MX" sz="1800" dirty="0"/>
                    </a:p>
                  </a:txBody>
                  <a:tcPr marL="86627" marR="86627"/>
                </a:tc>
                <a:tc>
                  <a:txBody>
                    <a:bodyPr/>
                    <a:lstStyle/>
                    <a:p>
                      <a:r>
                        <a:rPr lang="es-MX" sz="1800" dirty="0" smtClean="0"/>
                        <a:t>21.4 VECES EL PIB</a:t>
                      </a:r>
                      <a:endParaRPr lang="es-MX" sz="1800" dirty="0"/>
                    </a:p>
                  </a:txBody>
                  <a:tcPr marL="86627" marR="86627"/>
                </a:tc>
                <a:tc>
                  <a:txBody>
                    <a:bodyPr/>
                    <a:lstStyle/>
                    <a:p>
                      <a:r>
                        <a:rPr lang="es-MX" sz="1800" dirty="0" smtClean="0"/>
                        <a:t>19</a:t>
                      </a:r>
                      <a:endParaRPr lang="es-MX" sz="1800" dirty="0"/>
                    </a:p>
                  </a:txBody>
                  <a:tcPr marL="86627" marR="86627"/>
                </a:tc>
              </a:tr>
              <a:tr h="650240">
                <a:tc>
                  <a:txBody>
                    <a:bodyPr/>
                    <a:lstStyle/>
                    <a:p>
                      <a:r>
                        <a:rPr lang="es-MX" sz="1800" dirty="0" smtClean="0"/>
                        <a:t>BELGICA</a:t>
                      </a:r>
                      <a:endParaRPr lang="es-MX" sz="1800" dirty="0"/>
                    </a:p>
                  </a:txBody>
                  <a:tcPr marL="86627" marR="86627"/>
                </a:tc>
                <a:tc>
                  <a:txBody>
                    <a:bodyPr/>
                    <a:lstStyle/>
                    <a:p>
                      <a:r>
                        <a:rPr lang="es-MX" sz="1800" dirty="0" smtClean="0"/>
                        <a:t>203 MIL DOLARES</a:t>
                      </a:r>
                      <a:endParaRPr lang="es-MX" sz="1800" dirty="0"/>
                    </a:p>
                  </a:txBody>
                  <a:tcPr marL="86627" marR="86627"/>
                </a:tc>
                <a:tc>
                  <a:txBody>
                    <a:bodyPr/>
                    <a:lstStyle/>
                    <a:p>
                      <a:r>
                        <a:rPr lang="es-MX" sz="1800" dirty="0" smtClean="0"/>
                        <a:t>4.8 VECES EL PIB</a:t>
                      </a:r>
                      <a:endParaRPr lang="es-MX" sz="1800" dirty="0"/>
                    </a:p>
                  </a:txBody>
                  <a:tcPr marL="86627" marR="86627"/>
                </a:tc>
                <a:tc>
                  <a:txBody>
                    <a:bodyPr/>
                    <a:lstStyle/>
                    <a:p>
                      <a:endParaRPr lang="es-MX" sz="1800"/>
                    </a:p>
                  </a:txBody>
                  <a:tcPr marL="86627" marR="86627"/>
                </a:tc>
              </a:tr>
              <a:tr h="650240">
                <a:tc>
                  <a:txBody>
                    <a:bodyPr/>
                    <a:lstStyle/>
                    <a:p>
                      <a:r>
                        <a:rPr lang="es-MX" sz="1800" dirty="0" smtClean="0"/>
                        <a:t>ESTADOS UNIDOS</a:t>
                      </a:r>
                      <a:endParaRPr lang="es-MX" sz="1800" dirty="0"/>
                    </a:p>
                  </a:txBody>
                  <a:tcPr marL="86627" marR="86627"/>
                </a:tc>
                <a:tc>
                  <a:txBody>
                    <a:bodyPr/>
                    <a:lstStyle/>
                    <a:p>
                      <a:r>
                        <a:rPr lang="es-MX" sz="1800" dirty="0" smtClean="0"/>
                        <a:t>155 MIL DOLARES</a:t>
                      </a:r>
                      <a:endParaRPr lang="es-MX" sz="1800" dirty="0"/>
                    </a:p>
                  </a:txBody>
                  <a:tcPr marL="86627" marR="86627"/>
                </a:tc>
                <a:tc>
                  <a:txBody>
                    <a:bodyPr/>
                    <a:lstStyle/>
                    <a:p>
                      <a:r>
                        <a:rPr lang="es-MX" sz="1800" dirty="0" smtClean="0"/>
                        <a:t>3.3 VECES EL PIB</a:t>
                      </a:r>
                      <a:endParaRPr lang="es-MX" sz="1800" dirty="0"/>
                    </a:p>
                  </a:txBody>
                  <a:tcPr marL="86627" marR="86627"/>
                </a:tc>
                <a:tc>
                  <a:txBody>
                    <a:bodyPr/>
                    <a:lstStyle/>
                    <a:p>
                      <a:r>
                        <a:rPr lang="es-MX" sz="1800" dirty="0" smtClean="0"/>
                        <a:t>15</a:t>
                      </a:r>
                      <a:endParaRPr lang="es-MX" sz="1800" dirty="0"/>
                    </a:p>
                  </a:txBody>
                  <a:tcPr marL="86627" marR="86627"/>
                </a:tc>
              </a:tr>
              <a:tr h="650240">
                <a:tc>
                  <a:txBody>
                    <a:bodyPr/>
                    <a:lstStyle/>
                    <a:p>
                      <a:r>
                        <a:rPr lang="es-MX" sz="1800" dirty="0" smtClean="0"/>
                        <a:t>CHILE</a:t>
                      </a:r>
                      <a:endParaRPr lang="es-MX" sz="1800" dirty="0"/>
                    </a:p>
                  </a:txBody>
                  <a:tcPr marL="86627" marR="86627"/>
                </a:tc>
                <a:tc>
                  <a:txBody>
                    <a:bodyPr/>
                    <a:lstStyle/>
                    <a:p>
                      <a:r>
                        <a:rPr lang="es-MX" sz="1800" dirty="0" smtClean="0"/>
                        <a:t>153 MIL DOLARES</a:t>
                      </a:r>
                      <a:endParaRPr lang="es-MX" sz="1800" dirty="0"/>
                    </a:p>
                  </a:txBody>
                  <a:tcPr marL="86627" marR="86627"/>
                </a:tc>
                <a:tc>
                  <a:txBody>
                    <a:bodyPr/>
                    <a:lstStyle/>
                    <a:p>
                      <a:r>
                        <a:rPr lang="es-MX" sz="1800" dirty="0" smtClean="0"/>
                        <a:t>12.9 VECES EL</a:t>
                      </a:r>
                      <a:r>
                        <a:rPr lang="es-MX" sz="1800" baseline="0" dirty="0" smtClean="0"/>
                        <a:t> PIB</a:t>
                      </a:r>
                      <a:endParaRPr lang="es-MX" sz="1800" dirty="0"/>
                    </a:p>
                  </a:txBody>
                  <a:tcPr marL="86627" marR="86627"/>
                </a:tc>
                <a:tc>
                  <a:txBody>
                    <a:bodyPr/>
                    <a:lstStyle/>
                    <a:p>
                      <a:endParaRPr lang="es-MX" sz="1800"/>
                    </a:p>
                  </a:txBody>
                  <a:tcPr marL="86627" marR="86627"/>
                </a:tc>
              </a:tr>
              <a:tr h="650240">
                <a:tc>
                  <a:txBody>
                    <a:bodyPr/>
                    <a:lstStyle/>
                    <a:p>
                      <a:r>
                        <a:rPr lang="es-MX" sz="1800" dirty="0" smtClean="0"/>
                        <a:t>AUSTRIA</a:t>
                      </a:r>
                      <a:endParaRPr lang="es-MX" sz="1800" dirty="0"/>
                    </a:p>
                  </a:txBody>
                  <a:tcPr marL="86627" marR="86627"/>
                </a:tc>
                <a:tc>
                  <a:txBody>
                    <a:bodyPr/>
                    <a:lstStyle/>
                    <a:p>
                      <a:r>
                        <a:rPr lang="es-MX" sz="1800" dirty="0" smtClean="0"/>
                        <a:t>140 MIL DOLARES</a:t>
                      </a:r>
                      <a:endParaRPr lang="es-MX" sz="1800" dirty="0"/>
                    </a:p>
                  </a:txBody>
                  <a:tcPr marL="86627" marR="86627"/>
                </a:tc>
                <a:tc>
                  <a:txBody>
                    <a:bodyPr/>
                    <a:lstStyle/>
                    <a:p>
                      <a:r>
                        <a:rPr lang="es-MX" sz="1800" dirty="0" smtClean="0"/>
                        <a:t>3.1 VECES EL PIB</a:t>
                      </a:r>
                      <a:endParaRPr lang="es-MX" sz="1800" dirty="0"/>
                    </a:p>
                  </a:txBody>
                  <a:tcPr marL="86627" marR="86627"/>
                </a:tc>
                <a:tc>
                  <a:txBody>
                    <a:bodyPr/>
                    <a:lstStyle/>
                    <a:p>
                      <a:endParaRPr lang="es-MX" sz="1800"/>
                    </a:p>
                  </a:txBody>
                  <a:tcPr marL="86627" marR="86627"/>
                </a:tc>
              </a:tr>
              <a:tr h="650240">
                <a:tc>
                  <a:txBody>
                    <a:bodyPr/>
                    <a:lstStyle/>
                    <a:p>
                      <a:r>
                        <a:rPr lang="es-MX" sz="1800" dirty="0" smtClean="0"/>
                        <a:t>SUECIA</a:t>
                      </a:r>
                      <a:endParaRPr lang="es-MX" sz="1800" dirty="0"/>
                    </a:p>
                  </a:txBody>
                  <a:tcPr marL="86627" marR="86627"/>
                </a:tc>
                <a:tc>
                  <a:txBody>
                    <a:bodyPr/>
                    <a:lstStyle/>
                    <a:p>
                      <a:r>
                        <a:rPr lang="es-MX" sz="1800" dirty="0" smtClean="0"/>
                        <a:t>110 MIL DOLARES</a:t>
                      </a:r>
                      <a:endParaRPr lang="es-MX" sz="1800" dirty="0"/>
                    </a:p>
                  </a:txBody>
                  <a:tcPr marL="86627" marR="86627"/>
                </a:tc>
                <a:tc>
                  <a:txBody>
                    <a:bodyPr/>
                    <a:lstStyle/>
                    <a:p>
                      <a:r>
                        <a:rPr lang="es-MX" sz="1800" dirty="0" smtClean="0"/>
                        <a:t>2.3 VECES EL PIB</a:t>
                      </a:r>
                      <a:endParaRPr lang="es-MX" sz="1800" dirty="0"/>
                    </a:p>
                  </a:txBody>
                  <a:tcPr marL="86627" marR="86627"/>
                </a:tc>
                <a:tc>
                  <a:txBody>
                    <a:bodyPr/>
                    <a:lstStyle/>
                    <a:p>
                      <a:r>
                        <a:rPr lang="es-MX" sz="1800" dirty="0" smtClean="0"/>
                        <a:t>13</a:t>
                      </a:r>
                      <a:endParaRPr lang="es-MX" sz="1800" dirty="0"/>
                    </a:p>
                  </a:txBody>
                  <a:tcPr marL="86627" marR="86627"/>
                </a:tc>
              </a:tr>
            </a:tbl>
          </a:graphicData>
        </a:graphic>
      </p:graphicFrame>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586740"/>
            <a:ext cx="8229600" cy="398552"/>
          </a:xfrm>
        </p:spPr>
        <p:txBody>
          <a:bodyPr>
            <a:normAutofit fontScale="90000"/>
          </a:bodyPr>
          <a:lstStyle/>
          <a:p>
            <a:r>
              <a:rPr lang="es-MX" dirty="0" smtClean="0"/>
              <a:t>Las mayores economías mundiales</a:t>
            </a:r>
            <a:endParaRPr lang="es-ES" dirty="0"/>
          </a:p>
        </p:txBody>
      </p:sp>
      <p:graphicFrame>
        <p:nvGraphicFramePr>
          <p:cNvPr id="5" name="4 Marcador de contenido"/>
          <p:cNvGraphicFramePr>
            <a:graphicFrameLocks noGrp="1"/>
          </p:cNvGraphicFramePr>
          <p:nvPr>
            <p:ph idx="1"/>
          </p:nvPr>
        </p:nvGraphicFramePr>
        <p:xfrm>
          <a:off x="467544" y="939804"/>
          <a:ext cx="8229600" cy="4775196"/>
        </p:xfrm>
        <a:graphic>
          <a:graphicData uri="http://schemas.openxmlformats.org/drawingml/2006/table">
            <a:tbl>
              <a:tblPr firstRow="1" bandRow="1">
                <a:tableStyleId>{5C22544A-7EE6-4342-B048-85BDC9FD1C3A}</a:tableStyleId>
              </a:tblPr>
              <a:tblGrid>
                <a:gridCol w="2057400"/>
                <a:gridCol w="2057400"/>
                <a:gridCol w="2057400"/>
                <a:gridCol w="2057400"/>
              </a:tblGrid>
              <a:tr h="533400">
                <a:tc>
                  <a:txBody>
                    <a:bodyPr/>
                    <a:lstStyle/>
                    <a:p>
                      <a:r>
                        <a:rPr lang="es-MX" sz="1500" dirty="0" smtClean="0"/>
                        <a:t>PAISES</a:t>
                      </a:r>
                      <a:endParaRPr lang="es-ES" sz="1500" dirty="0"/>
                    </a:p>
                  </a:txBody>
                  <a:tcPr marL="86627" marR="86627" marT="38100" marB="38100"/>
                </a:tc>
                <a:tc>
                  <a:txBody>
                    <a:bodyPr/>
                    <a:lstStyle/>
                    <a:p>
                      <a:r>
                        <a:rPr lang="es-MX" sz="1500" dirty="0" smtClean="0"/>
                        <a:t>PUESTO 2011</a:t>
                      </a:r>
                      <a:endParaRPr lang="es-ES" sz="1500" dirty="0"/>
                    </a:p>
                  </a:txBody>
                  <a:tcPr marL="86627" marR="86627" marT="38100" marB="38100"/>
                </a:tc>
                <a:tc>
                  <a:txBody>
                    <a:bodyPr/>
                    <a:lstStyle/>
                    <a:p>
                      <a:r>
                        <a:rPr lang="es-MX" sz="1500" dirty="0" smtClean="0"/>
                        <a:t>PIB </a:t>
                      </a:r>
                      <a:r>
                        <a:rPr lang="es-MX" sz="1500" baseline="0" dirty="0" smtClean="0"/>
                        <a:t> P. DE COMPRA</a:t>
                      </a:r>
                      <a:endParaRPr lang="es-ES" sz="1500" dirty="0"/>
                    </a:p>
                  </a:txBody>
                  <a:tcPr marL="86627" marR="86627" marT="38100" marB="38100"/>
                </a:tc>
                <a:tc>
                  <a:txBody>
                    <a:bodyPr/>
                    <a:lstStyle/>
                    <a:p>
                      <a:r>
                        <a:rPr lang="es-MX" sz="1500" dirty="0" smtClean="0"/>
                        <a:t>PUESTO</a:t>
                      </a:r>
                      <a:r>
                        <a:rPr lang="es-MX" sz="1500" baseline="0" dirty="0" smtClean="0"/>
                        <a:t> 2016</a:t>
                      </a:r>
                      <a:endParaRPr lang="es-ES" sz="1500" dirty="0"/>
                    </a:p>
                  </a:txBody>
                  <a:tcPr marL="86627" marR="86627" marT="38100" marB="38100"/>
                </a:tc>
              </a:tr>
              <a:tr h="533400">
                <a:tc>
                  <a:txBody>
                    <a:bodyPr/>
                    <a:lstStyle/>
                    <a:p>
                      <a:r>
                        <a:rPr lang="es-MX" sz="1500" dirty="0" smtClean="0"/>
                        <a:t>ESTADOS UNIDOS</a:t>
                      </a:r>
                      <a:endParaRPr lang="es-ES" sz="1500" dirty="0"/>
                    </a:p>
                  </a:txBody>
                  <a:tcPr marL="86627" marR="86627" marT="38100" marB="38100"/>
                </a:tc>
                <a:tc>
                  <a:txBody>
                    <a:bodyPr/>
                    <a:lstStyle/>
                    <a:p>
                      <a:pPr algn="ctr"/>
                      <a:r>
                        <a:rPr lang="es-MX" sz="1500" dirty="0" smtClean="0"/>
                        <a:t>1</a:t>
                      </a:r>
                      <a:endParaRPr lang="es-ES" sz="1500" dirty="0"/>
                    </a:p>
                  </a:txBody>
                  <a:tcPr marL="86627" marR="86627" marT="38100" marB="38100"/>
                </a:tc>
                <a:tc>
                  <a:txBody>
                    <a:bodyPr/>
                    <a:lstStyle/>
                    <a:p>
                      <a:r>
                        <a:rPr lang="es-MX" sz="1500" dirty="0" smtClean="0"/>
                        <a:t>15,227</a:t>
                      </a:r>
                      <a:r>
                        <a:rPr lang="es-MX" sz="1500" baseline="0" dirty="0" smtClean="0"/>
                        <a:t> MMD</a:t>
                      </a:r>
                      <a:endParaRPr lang="es-ES" sz="1500" dirty="0"/>
                    </a:p>
                  </a:txBody>
                  <a:tcPr marL="86627" marR="86627" marT="38100" marB="38100"/>
                </a:tc>
                <a:tc>
                  <a:txBody>
                    <a:bodyPr/>
                    <a:lstStyle/>
                    <a:p>
                      <a:pPr algn="ctr"/>
                      <a:r>
                        <a:rPr lang="es-MX" sz="1500" dirty="0" smtClean="0"/>
                        <a:t>2</a:t>
                      </a:r>
                      <a:endParaRPr lang="es-ES" sz="1500" dirty="0"/>
                    </a:p>
                  </a:txBody>
                  <a:tcPr marL="86627" marR="86627" marT="38100" marB="38100"/>
                </a:tc>
              </a:tr>
              <a:tr h="309033">
                <a:tc>
                  <a:txBody>
                    <a:bodyPr/>
                    <a:lstStyle/>
                    <a:p>
                      <a:r>
                        <a:rPr lang="es-MX" sz="1500" dirty="0" smtClean="0"/>
                        <a:t>CHINA</a:t>
                      </a:r>
                      <a:endParaRPr lang="es-ES" sz="1500" dirty="0"/>
                    </a:p>
                  </a:txBody>
                  <a:tcPr marL="86627" marR="86627" marT="38100" marB="38100"/>
                </a:tc>
                <a:tc>
                  <a:txBody>
                    <a:bodyPr/>
                    <a:lstStyle/>
                    <a:p>
                      <a:pPr algn="ctr"/>
                      <a:r>
                        <a:rPr lang="es-MX" sz="1500" dirty="0" smtClean="0"/>
                        <a:t>2</a:t>
                      </a:r>
                      <a:endParaRPr lang="es-ES" sz="1500" dirty="0"/>
                    </a:p>
                  </a:txBody>
                  <a:tcPr marL="86627" marR="86627" marT="38100" marB="38100"/>
                </a:tc>
                <a:tc>
                  <a:txBody>
                    <a:bodyPr/>
                    <a:lstStyle/>
                    <a:p>
                      <a:r>
                        <a:rPr lang="es-MX" sz="1500" dirty="0" smtClean="0"/>
                        <a:t>11,174 </a:t>
                      </a:r>
                      <a:endParaRPr lang="es-ES" sz="1500" dirty="0"/>
                    </a:p>
                  </a:txBody>
                  <a:tcPr marL="86627" marR="86627" marT="38100" marB="38100"/>
                </a:tc>
                <a:tc>
                  <a:txBody>
                    <a:bodyPr/>
                    <a:lstStyle/>
                    <a:p>
                      <a:pPr algn="ctr"/>
                      <a:r>
                        <a:rPr lang="es-MX" sz="1500" dirty="0" smtClean="0"/>
                        <a:t>1</a:t>
                      </a:r>
                      <a:endParaRPr lang="es-ES" sz="1500" dirty="0"/>
                    </a:p>
                  </a:txBody>
                  <a:tcPr marL="86627" marR="86627" marT="38100" marB="38100"/>
                </a:tc>
              </a:tr>
              <a:tr h="309033">
                <a:tc>
                  <a:txBody>
                    <a:bodyPr/>
                    <a:lstStyle/>
                    <a:p>
                      <a:r>
                        <a:rPr lang="es-MX" sz="1500" dirty="0" smtClean="0"/>
                        <a:t>INDIA</a:t>
                      </a:r>
                      <a:endParaRPr lang="es-ES" sz="1500" dirty="0"/>
                    </a:p>
                  </a:txBody>
                  <a:tcPr marL="86627" marR="86627" marT="38100" marB="38100"/>
                </a:tc>
                <a:tc>
                  <a:txBody>
                    <a:bodyPr/>
                    <a:lstStyle/>
                    <a:p>
                      <a:pPr algn="ctr"/>
                      <a:r>
                        <a:rPr lang="es-MX" sz="1500" dirty="0" smtClean="0"/>
                        <a:t>3</a:t>
                      </a:r>
                      <a:endParaRPr lang="es-ES" sz="1500" dirty="0"/>
                    </a:p>
                  </a:txBody>
                  <a:tcPr marL="86627" marR="86627" marT="38100" marB="38100"/>
                </a:tc>
                <a:tc>
                  <a:txBody>
                    <a:bodyPr/>
                    <a:lstStyle/>
                    <a:p>
                      <a:r>
                        <a:rPr lang="es-MX" sz="1500" dirty="0" smtClean="0"/>
                        <a:t>4,447</a:t>
                      </a:r>
                      <a:endParaRPr lang="es-ES" sz="1500" dirty="0"/>
                    </a:p>
                  </a:txBody>
                  <a:tcPr marL="86627" marR="86627" marT="38100" marB="38100"/>
                </a:tc>
                <a:tc>
                  <a:txBody>
                    <a:bodyPr/>
                    <a:lstStyle/>
                    <a:p>
                      <a:pPr algn="ctr"/>
                      <a:r>
                        <a:rPr lang="es-MX" sz="1500" dirty="0" smtClean="0"/>
                        <a:t>3</a:t>
                      </a:r>
                      <a:endParaRPr lang="es-ES" sz="1500" dirty="0"/>
                    </a:p>
                  </a:txBody>
                  <a:tcPr marL="86627" marR="86627" marT="38100" marB="38100"/>
                </a:tc>
              </a:tr>
              <a:tr h="309033">
                <a:tc>
                  <a:txBody>
                    <a:bodyPr/>
                    <a:lstStyle/>
                    <a:p>
                      <a:r>
                        <a:rPr lang="es-MX" sz="1500" dirty="0" smtClean="0"/>
                        <a:t>JAPON</a:t>
                      </a:r>
                      <a:endParaRPr lang="es-ES" sz="1500" dirty="0"/>
                    </a:p>
                  </a:txBody>
                  <a:tcPr marL="86627" marR="86627" marT="38100" marB="38100"/>
                </a:tc>
                <a:tc>
                  <a:txBody>
                    <a:bodyPr/>
                    <a:lstStyle/>
                    <a:p>
                      <a:pPr algn="ctr"/>
                      <a:r>
                        <a:rPr lang="es-MX" sz="1500" dirty="0" smtClean="0"/>
                        <a:t>4</a:t>
                      </a:r>
                      <a:endParaRPr lang="es-ES" sz="1500" dirty="0"/>
                    </a:p>
                  </a:txBody>
                  <a:tcPr marL="86627" marR="86627" marT="38100" marB="38100"/>
                </a:tc>
                <a:tc>
                  <a:txBody>
                    <a:bodyPr/>
                    <a:lstStyle/>
                    <a:p>
                      <a:r>
                        <a:rPr lang="es-MX" sz="1500" dirty="0" smtClean="0"/>
                        <a:t>4,417</a:t>
                      </a:r>
                      <a:endParaRPr lang="es-ES" sz="1500" dirty="0"/>
                    </a:p>
                  </a:txBody>
                  <a:tcPr marL="86627" marR="86627" marT="38100" marB="38100"/>
                </a:tc>
                <a:tc>
                  <a:txBody>
                    <a:bodyPr/>
                    <a:lstStyle/>
                    <a:p>
                      <a:pPr algn="ctr"/>
                      <a:r>
                        <a:rPr lang="es-MX" sz="1500" dirty="0" smtClean="0"/>
                        <a:t>4</a:t>
                      </a:r>
                      <a:endParaRPr lang="es-ES" sz="1500" dirty="0"/>
                    </a:p>
                  </a:txBody>
                  <a:tcPr marL="86627" marR="86627" marT="38100" marB="38100"/>
                </a:tc>
              </a:tr>
              <a:tr h="309033">
                <a:tc>
                  <a:txBody>
                    <a:bodyPr/>
                    <a:lstStyle/>
                    <a:p>
                      <a:r>
                        <a:rPr lang="es-MX" sz="1500" dirty="0" smtClean="0"/>
                        <a:t>ALEMANIA</a:t>
                      </a:r>
                      <a:endParaRPr lang="es-ES" sz="1500" dirty="0"/>
                    </a:p>
                  </a:txBody>
                  <a:tcPr marL="86627" marR="86627" marT="38100" marB="38100"/>
                </a:tc>
                <a:tc>
                  <a:txBody>
                    <a:bodyPr/>
                    <a:lstStyle/>
                    <a:p>
                      <a:pPr algn="ctr"/>
                      <a:r>
                        <a:rPr lang="es-MX" sz="1500" dirty="0" smtClean="0"/>
                        <a:t>5</a:t>
                      </a:r>
                      <a:endParaRPr lang="es-ES" sz="1500" dirty="0"/>
                    </a:p>
                  </a:txBody>
                  <a:tcPr marL="86627" marR="86627" marT="38100" marB="38100"/>
                </a:tc>
                <a:tc>
                  <a:txBody>
                    <a:bodyPr/>
                    <a:lstStyle/>
                    <a:p>
                      <a:r>
                        <a:rPr lang="es-MX" sz="1500" dirty="0" smtClean="0"/>
                        <a:t>3,048</a:t>
                      </a:r>
                      <a:endParaRPr lang="es-ES" sz="1500" dirty="0"/>
                    </a:p>
                  </a:txBody>
                  <a:tcPr marL="86627" marR="86627" marT="38100" marB="38100"/>
                </a:tc>
                <a:tc>
                  <a:txBody>
                    <a:bodyPr/>
                    <a:lstStyle/>
                    <a:p>
                      <a:pPr algn="ctr"/>
                      <a:r>
                        <a:rPr lang="es-MX" sz="1500" dirty="0" smtClean="0"/>
                        <a:t>5</a:t>
                      </a:r>
                      <a:endParaRPr lang="es-ES" sz="1500" dirty="0"/>
                    </a:p>
                  </a:txBody>
                  <a:tcPr marL="86627" marR="86627" marT="38100" marB="38100"/>
                </a:tc>
              </a:tr>
              <a:tr h="309033">
                <a:tc>
                  <a:txBody>
                    <a:bodyPr/>
                    <a:lstStyle/>
                    <a:p>
                      <a:r>
                        <a:rPr lang="es-MX" sz="1500" dirty="0" smtClean="0"/>
                        <a:t>RUSIA</a:t>
                      </a:r>
                      <a:endParaRPr lang="es-ES" sz="1500" dirty="0"/>
                    </a:p>
                  </a:txBody>
                  <a:tcPr marL="86627" marR="86627" marT="38100" marB="38100"/>
                </a:tc>
                <a:tc>
                  <a:txBody>
                    <a:bodyPr/>
                    <a:lstStyle/>
                    <a:p>
                      <a:pPr algn="ctr"/>
                      <a:r>
                        <a:rPr lang="es-MX" sz="1500" dirty="0" smtClean="0"/>
                        <a:t>6</a:t>
                      </a:r>
                      <a:endParaRPr lang="es-ES" sz="1500" dirty="0"/>
                    </a:p>
                  </a:txBody>
                  <a:tcPr marL="86627" marR="86627" marT="38100" marB="38100"/>
                </a:tc>
                <a:tc>
                  <a:txBody>
                    <a:bodyPr/>
                    <a:lstStyle/>
                    <a:p>
                      <a:r>
                        <a:rPr lang="es-MX" sz="1500" dirty="0" smtClean="0"/>
                        <a:t>2,355</a:t>
                      </a:r>
                      <a:endParaRPr lang="es-ES" sz="1500" dirty="0"/>
                    </a:p>
                  </a:txBody>
                  <a:tcPr marL="86627" marR="86627" marT="38100" marB="38100"/>
                </a:tc>
                <a:tc>
                  <a:txBody>
                    <a:bodyPr/>
                    <a:lstStyle/>
                    <a:p>
                      <a:pPr algn="ctr"/>
                      <a:r>
                        <a:rPr lang="es-MX" sz="1500" dirty="0" smtClean="0"/>
                        <a:t>6</a:t>
                      </a:r>
                      <a:endParaRPr lang="es-ES" sz="1500" dirty="0"/>
                    </a:p>
                  </a:txBody>
                  <a:tcPr marL="86627" marR="86627" marT="38100" marB="38100"/>
                </a:tc>
              </a:tr>
              <a:tr h="309033">
                <a:tc>
                  <a:txBody>
                    <a:bodyPr/>
                    <a:lstStyle/>
                    <a:p>
                      <a:r>
                        <a:rPr lang="es-MX" sz="1500" dirty="0" smtClean="0"/>
                        <a:t>BRASIL</a:t>
                      </a:r>
                      <a:endParaRPr lang="es-ES" sz="1500" dirty="0"/>
                    </a:p>
                  </a:txBody>
                  <a:tcPr marL="86627" marR="86627" marT="38100" marB="38100"/>
                </a:tc>
                <a:tc>
                  <a:txBody>
                    <a:bodyPr/>
                    <a:lstStyle/>
                    <a:p>
                      <a:pPr algn="ctr"/>
                      <a:r>
                        <a:rPr lang="es-MX" sz="1500" dirty="0" smtClean="0"/>
                        <a:t>7</a:t>
                      </a:r>
                      <a:endParaRPr lang="es-ES" sz="1500" dirty="0"/>
                    </a:p>
                  </a:txBody>
                  <a:tcPr marL="86627" marR="86627" marT="38100" marB="38100"/>
                </a:tc>
                <a:tc>
                  <a:txBody>
                    <a:bodyPr/>
                    <a:lstStyle/>
                    <a:p>
                      <a:r>
                        <a:rPr lang="es-MX" sz="1500" dirty="0" smtClean="0"/>
                        <a:t>2,293</a:t>
                      </a:r>
                      <a:endParaRPr lang="es-ES" sz="1500" dirty="0"/>
                    </a:p>
                  </a:txBody>
                  <a:tcPr marL="86627" marR="86627" marT="38100" marB="38100"/>
                </a:tc>
                <a:tc>
                  <a:txBody>
                    <a:bodyPr/>
                    <a:lstStyle/>
                    <a:p>
                      <a:pPr algn="ctr"/>
                      <a:r>
                        <a:rPr lang="es-MX" sz="1500" dirty="0" smtClean="0"/>
                        <a:t>7</a:t>
                      </a:r>
                      <a:endParaRPr lang="es-ES" sz="1500" dirty="0"/>
                    </a:p>
                  </a:txBody>
                  <a:tcPr marL="86627" marR="86627" marT="38100" marB="38100"/>
                </a:tc>
              </a:tr>
              <a:tr h="309033">
                <a:tc>
                  <a:txBody>
                    <a:bodyPr/>
                    <a:lstStyle/>
                    <a:p>
                      <a:r>
                        <a:rPr lang="es-MX" sz="1500" dirty="0" smtClean="0"/>
                        <a:t> REINO</a:t>
                      </a:r>
                      <a:r>
                        <a:rPr lang="es-MX" sz="1500" baseline="0" dirty="0" smtClean="0"/>
                        <a:t> UNIDO</a:t>
                      </a:r>
                      <a:endParaRPr lang="es-ES" sz="1500" dirty="0"/>
                    </a:p>
                  </a:txBody>
                  <a:tcPr marL="86627" marR="86627" marT="38100" marB="38100"/>
                </a:tc>
                <a:tc>
                  <a:txBody>
                    <a:bodyPr/>
                    <a:lstStyle/>
                    <a:p>
                      <a:pPr algn="ctr"/>
                      <a:r>
                        <a:rPr lang="es-MX" sz="1500" dirty="0" smtClean="0"/>
                        <a:t>8</a:t>
                      </a:r>
                      <a:endParaRPr lang="es-ES" sz="1500" dirty="0"/>
                    </a:p>
                  </a:txBody>
                  <a:tcPr marL="86627" marR="86627" marT="38100" marB="38100"/>
                </a:tc>
                <a:tc>
                  <a:txBody>
                    <a:bodyPr/>
                    <a:lstStyle/>
                    <a:p>
                      <a:r>
                        <a:rPr lang="es-MX" sz="1500" dirty="0" smtClean="0"/>
                        <a:t>2,233</a:t>
                      </a:r>
                      <a:endParaRPr lang="es-ES" sz="1500" dirty="0"/>
                    </a:p>
                  </a:txBody>
                  <a:tcPr marL="86627" marR="86627" marT="38100" marB="38100"/>
                </a:tc>
                <a:tc>
                  <a:txBody>
                    <a:bodyPr/>
                    <a:lstStyle/>
                    <a:p>
                      <a:pPr algn="ctr"/>
                      <a:r>
                        <a:rPr lang="es-MX" sz="1500" dirty="0" smtClean="0"/>
                        <a:t>8</a:t>
                      </a:r>
                      <a:endParaRPr lang="es-ES" sz="1500" dirty="0"/>
                    </a:p>
                  </a:txBody>
                  <a:tcPr marL="86627" marR="86627" marT="38100" marB="38100"/>
                </a:tc>
              </a:tr>
              <a:tr h="309033">
                <a:tc>
                  <a:txBody>
                    <a:bodyPr/>
                    <a:lstStyle/>
                    <a:p>
                      <a:r>
                        <a:rPr lang="es-MX" sz="1500" dirty="0" smtClean="0"/>
                        <a:t>FRANCIA</a:t>
                      </a:r>
                      <a:endParaRPr lang="es-ES" sz="1500" dirty="0"/>
                    </a:p>
                  </a:txBody>
                  <a:tcPr marL="86627" marR="86627" marT="38100" marB="38100"/>
                </a:tc>
                <a:tc>
                  <a:txBody>
                    <a:bodyPr/>
                    <a:lstStyle/>
                    <a:p>
                      <a:pPr algn="ctr"/>
                      <a:r>
                        <a:rPr lang="es-MX" sz="1500" dirty="0" smtClean="0"/>
                        <a:t>9</a:t>
                      </a:r>
                      <a:endParaRPr lang="es-ES" sz="1500" dirty="0"/>
                    </a:p>
                  </a:txBody>
                  <a:tcPr marL="86627" marR="86627" marT="38100" marB="38100"/>
                </a:tc>
                <a:tc>
                  <a:txBody>
                    <a:bodyPr/>
                    <a:lstStyle/>
                    <a:p>
                      <a:r>
                        <a:rPr lang="es-MX" sz="1500" dirty="0" smtClean="0"/>
                        <a:t>2,204</a:t>
                      </a:r>
                      <a:endParaRPr lang="es-ES" sz="1500" dirty="0"/>
                    </a:p>
                  </a:txBody>
                  <a:tcPr marL="86627" marR="86627" marT="38100" marB="38100"/>
                </a:tc>
                <a:tc>
                  <a:txBody>
                    <a:bodyPr/>
                    <a:lstStyle/>
                    <a:p>
                      <a:pPr algn="ctr"/>
                      <a:r>
                        <a:rPr lang="es-MX" sz="1500" dirty="0" smtClean="0"/>
                        <a:t>9</a:t>
                      </a:r>
                      <a:endParaRPr lang="es-ES" sz="1500" dirty="0"/>
                    </a:p>
                  </a:txBody>
                  <a:tcPr marL="86627" marR="86627" marT="38100" marB="38100"/>
                </a:tc>
              </a:tr>
              <a:tr h="309033">
                <a:tc>
                  <a:txBody>
                    <a:bodyPr/>
                    <a:lstStyle/>
                    <a:p>
                      <a:r>
                        <a:rPr lang="es-MX" sz="1500" dirty="0" smtClean="0"/>
                        <a:t>ITALIA</a:t>
                      </a:r>
                      <a:endParaRPr lang="es-ES" sz="1500" dirty="0"/>
                    </a:p>
                  </a:txBody>
                  <a:tcPr marL="86627" marR="86627" marT="38100" marB="38100"/>
                </a:tc>
                <a:tc>
                  <a:txBody>
                    <a:bodyPr/>
                    <a:lstStyle/>
                    <a:p>
                      <a:pPr algn="ctr"/>
                      <a:r>
                        <a:rPr lang="es-MX" sz="1500" dirty="0" smtClean="0"/>
                        <a:t>10</a:t>
                      </a:r>
                      <a:endParaRPr lang="es-ES" sz="1500" dirty="0"/>
                    </a:p>
                  </a:txBody>
                  <a:tcPr marL="86627" marR="86627" marT="38100" marB="38100"/>
                </a:tc>
                <a:tc>
                  <a:txBody>
                    <a:bodyPr/>
                    <a:lstStyle/>
                    <a:p>
                      <a:r>
                        <a:rPr lang="es-MX" sz="1500" dirty="0" smtClean="0"/>
                        <a:t>1,811</a:t>
                      </a:r>
                      <a:endParaRPr lang="es-ES" sz="1500" dirty="0"/>
                    </a:p>
                  </a:txBody>
                  <a:tcPr marL="86627" marR="86627" marT="38100" marB="38100"/>
                </a:tc>
                <a:tc>
                  <a:txBody>
                    <a:bodyPr/>
                    <a:lstStyle/>
                    <a:p>
                      <a:pPr algn="ctr"/>
                      <a:r>
                        <a:rPr lang="es-MX" sz="1500" dirty="0" smtClean="0"/>
                        <a:t>11</a:t>
                      </a:r>
                      <a:endParaRPr lang="es-ES" sz="1500" dirty="0"/>
                    </a:p>
                  </a:txBody>
                  <a:tcPr marL="86627" marR="86627" marT="38100" marB="38100"/>
                </a:tc>
              </a:tr>
              <a:tr h="309033">
                <a:tc>
                  <a:txBody>
                    <a:bodyPr/>
                    <a:lstStyle/>
                    <a:p>
                      <a:r>
                        <a:rPr lang="es-MX" sz="1500" dirty="0" smtClean="0"/>
                        <a:t>MEXICO</a:t>
                      </a:r>
                      <a:endParaRPr lang="es-ES" sz="1500" dirty="0"/>
                    </a:p>
                  </a:txBody>
                  <a:tcPr marL="86627" marR="86627" marT="38100" marB="38100"/>
                </a:tc>
                <a:tc>
                  <a:txBody>
                    <a:bodyPr/>
                    <a:lstStyle/>
                    <a:p>
                      <a:pPr algn="ctr"/>
                      <a:r>
                        <a:rPr lang="es-MX" sz="1500" dirty="0" smtClean="0"/>
                        <a:t>11</a:t>
                      </a:r>
                      <a:endParaRPr lang="es-ES" sz="1500" dirty="0"/>
                    </a:p>
                  </a:txBody>
                  <a:tcPr marL="86627" marR="86627" marT="38100" marB="38100"/>
                </a:tc>
                <a:tc>
                  <a:txBody>
                    <a:bodyPr/>
                    <a:lstStyle/>
                    <a:p>
                      <a:r>
                        <a:rPr lang="es-MX" sz="1500" dirty="0" smtClean="0"/>
                        <a:t>1,658</a:t>
                      </a:r>
                      <a:endParaRPr lang="es-ES" sz="1500" dirty="0"/>
                    </a:p>
                  </a:txBody>
                  <a:tcPr marL="86627" marR="86627" marT="38100" marB="38100"/>
                </a:tc>
                <a:tc>
                  <a:txBody>
                    <a:bodyPr/>
                    <a:lstStyle/>
                    <a:p>
                      <a:pPr algn="ctr"/>
                      <a:r>
                        <a:rPr lang="es-MX" sz="1500" dirty="0" smtClean="0"/>
                        <a:t>10</a:t>
                      </a:r>
                      <a:endParaRPr lang="es-ES" sz="1500" dirty="0"/>
                    </a:p>
                  </a:txBody>
                  <a:tcPr marL="86627" marR="86627" marT="38100" marB="38100"/>
                </a:tc>
              </a:tr>
              <a:tr h="309033">
                <a:tc>
                  <a:txBody>
                    <a:bodyPr/>
                    <a:lstStyle/>
                    <a:p>
                      <a:r>
                        <a:rPr lang="es-MX" sz="1500" dirty="0" smtClean="0"/>
                        <a:t>COREA</a:t>
                      </a:r>
                      <a:r>
                        <a:rPr lang="es-MX" sz="1500" baseline="0" dirty="0" smtClean="0"/>
                        <a:t> DEL SUR</a:t>
                      </a:r>
                      <a:endParaRPr lang="es-ES" sz="1500" dirty="0"/>
                    </a:p>
                  </a:txBody>
                  <a:tcPr marL="86627" marR="86627" marT="38100" marB="38100"/>
                </a:tc>
                <a:tc>
                  <a:txBody>
                    <a:bodyPr/>
                    <a:lstStyle/>
                    <a:p>
                      <a:pPr algn="ctr"/>
                      <a:r>
                        <a:rPr lang="es-MX" sz="1500" dirty="0" smtClean="0"/>
                        <a:t>12</a:t>
                      </a:r>
                      <a:endParaRPr lang="es-ES" sz="1500" dirty="0"/>
                    </a:p>
                  </a:txBody>
                  <a:tcPr marL="86627" marR="86627" marT="38100" marB="38100"/>
                </a:tc>
                <a:tc>
                  <a:txBody>
                    <a:bodyPr/>
                    <a:lstStyle/>
                    <a:p>
                      <a:r>
                        <a:rPr lang="es-MX" sz="1500" dirty="0" smtClean="0"/>
                        <a:t>1,541</a:t>
                      </a:r>
                      <a:endParaRPr lang="es-ES" sz="1500" dirty="0"/>
                    </a:p>
                  </a:txBody>
                  <a:tcPr marL="86627" marR="86627" marT="38100" marB="38100"/>
                </a:tc>
                <a:tc>
                  <a:txBody>
                    <a:bodyPr/>
                    <a:lstStyle/>
                    <a:p>
                      <a:pPr algn="ctr"/>
                      <a:r>
                        <a:rPr lang="es-MX" sz="1500" dirty="0" smtClean="0"/>
                        <a:t>12</a:t>
                      </a:r>
                      <a:endParaRPr lang="es-ES" sz="1500" dirty="0"/>
                    </a:p>
                  </a:txBody>
                  <a:tcPr marL="86627" marR="86627" marT="38100" marB="38100"/>
                </a:tc>
              </a:tr>
              <a:tr h="309033">
                <a:tc>
                  <a:txBody>
                    <a:bodyPr/>
                    <a:lstStyle/>
                    <a:p>
                      <a:r>
                        <a:rPr lang="es-MX" sz="1500" dirty="0" smtClean="0"/>
                        <a:t>ESPAÑA</a:t>
                      </a:r>
                      <a:endParaRPr lang="es-ES" sz="1500" dirty="0"/>
                    </a:p>
                  </a:txBody>
                  <a:tcPr marL="86627" marR="86627" marT="38100" marB="38100"/>
                </a:tc>
                <a:tc>
                  <a:txBody>
                    <a:bodyPr/>
                    <a:lstStyle/>
                    <a:p>
                      <a:pPr algn="ctr"/>
                      <a:r>
                        <a:rPr lang="es-MX" sz="1500" dirty="0" smtClean="0"/>
                        <a:t>13</a:t>
                      </a:r>
                      <a:endParaRPr lang="es-ES" sz="1500" dirty="0"/>
                    </a:p>
                  </a:txBody>
                  <a:tcPr marL="86627" marR="86627" marT="38100" marB="38100"/>
                </a:tc>
                <a:tc>
                  <a:txBody>
                    <a:bodyPr/>
                    <a:lstStyle/>
                    <a:p>
                      <a:r>
                        <a:rPr lang="es-MX" sz="1500" dirty="0" smtClean="0"/>
                        <a:t>1395</a:t>
                      </a:r>
                      <a:endParaRPr lang="es-ES" sz="1500" dirty="0"/>
                    </a:p>
                  </a:txBody>
                  <a:tcPr marL="86627" marR="86627" marT="38100" marB="38100"/>
                </a:tc>
                <a:tc>
                  <a:txBody>
                    <a:bodyPr/>
                    <a:lstStyle/>
                    <a:p>
                      <a:pPr algn="ctr"/>
                      <a:r>
                        <a:rPr lang="es-MX" sz="1500" dirty="0" smtClean="0"/>
                        <a:t>15</a:t>
                      </a:r>
                      <a:endParaRPr lang="es-ES" sz="1500" dirty="0"/>
                    </a:p>
                  </a:txBody>
                  <a:tcPr marL="86627" marR="86627" marT="38100" marB="38100"/>
                </a:tc>
              </a:tr>
            </a:tbl>
          </a:graphicData>
        </a:graphic>
      </p:graphicFrame>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Pobreza y Desigualdad</a:t>
            </a:r>
            <a:endParaRPr lang="es-MX" dirty="0"/>
          </a:p>
        </p:txBody>
      </p:sp>
      <p:sp>
        <p:nvSpPr>
          <p:cNvPr id="3" name="2 Marcador de contenido"/>
          <p:cNvSpPr>
            <a:spLocks noGrp="1"/>
          </p:cNvSpPr>
          <p:nvPr>
            <p:ph idx="1"/>
          </p:nvPr>
        </p:nvSpPr>
        <p:spPr/>
        <p:txBody>
          <a:bodyPr/>
          <a:lstStyle/>
          <a:p>
            <a:r>
              <a:rPr lang="es-MX" dirty="0" smtClean="0"/>
              <a:t>Desigualdad en Ingreso 2011 (</a:t>
            </a:r>
            <a:r>
              <a:rPr lang="es-MX" dirty="0" err="1" smtClean="0"/>
              <a:t>Indice</a:t>
            </a:r>
            <a:r>
              <a:rPr lang="es-MX" dirty="0" smtClean="0"/>
              <a:t> de </a:t>
            </a:r>
            <a:r>
              <a:rPr lang="es-MX" dirty="0" err="1" smtClean="0"/>
              <a:t>Gini</a:t>
            </a:r>
            <a:r>
              <a:rPr lang="es-MX" dirty="0" smtClean="0"/>
              <a:t>)</a:t>
            </a:r>
          </a:p>
          <a:p>
            <a:pPr marL="0" indent="0">
              <a:buNone/>
            </a:pPr>
            <a:r>
              <a:rPr lang="es-MX" sz="1200" dirty="0"/>
              <a:t> </a:t>
            </a:r>
            <a:r>
              <a:rPr lang="es-MX" sz="1200" dirty="0" smtClean="0"/>
              <a:t>      FUENTE OCDE</a:t>
            </a:r>
          </a:p>
          <a:p>
            <a:endParaRPr lang="es-MX" dirty="0" smtClean="0"/>
          </a:p>
          <a:p>
            <a:endParaRPr lang="es-MX"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graphicFrame>
        <p:nvGraphicFramePr>
          <p:cNvPr id="5" name="4 Tabla"/>
          <p:cNvGraphicFramePr>
            <a:graphicFrameLocks noGrp="1"/>
          </p:cNvGraphicFramePr>
          <p:nvPr>
            <p:extLst>
              <p:ext uri="{D42A27DB-BD31-4B8C-83A1-F6EECF244321}">
                <p14:modId xmlns:p14="http://schemas.microsoft.com/office/powerpoint/2010/main" val="2423401679"/>
              </p:ext>
            </p:extLst>
          </p:nvPr>
        </p:nvGraphicFramePr>
        <p:xfrm>
          <a:off x="827584" y="2353444"/>
          <a:ext cx="6096000" cy="2961640"/>
        </p:xfrm>
        <a:graphic>
          <a:graphicData uri="http://schemas.openxmlformats.org/drawingml/2006/table">
            <a:tbl>
              <a:tblPr firstRow="1" bandRow="1">
                <a:tableStyleId>{5C22544A-7EE6-4342-B048-85BDC9FD1C3A}</a:tableStyleId>
              </a:tblPr>
              <a:tblGrid>
                <a:gridCol w="3048000"/>
                <a:gridCol w="3048000"/>
              </a:tblGrid>
              <a:tr h="139040">
                <a:tc>
                  <a:txBody>
                    <a:bodyPr/>
                    <a:lstStyle/>
                    <a:p>
                      <a:r>
                        <a:rPr lang="es-MX" dirty="0" smtClean="0"/>
                        <a:t>Corea del Sur</a:t>
                      </a:r>
                      <a:endParaRPr lang="es-MX" dirty="0"/>
                    </a:p>
                  </a:txBody>
                  <a:tcPr/>
                </a:tc>
                <a:tc>
                  <a:txBody>
                    <a:bodyPr/>
                    <a:lstStyle/>
                    <a:p>
                      <a:r>
                        <a:rPr lang="es-MX" dirty="0" smtClean="0"/>
                        <a:t>0.312</a:t>
                      </a:r>
                      <a:endParaRPr lang="es-MX" dirty="0"/>
                    </a:p>
                  </a:txBody>
                  <a:tcPr/>
                </a:tc>
              </a:tr>
              <a:tr h="370840">
                <a:tc>
                  <a:txBody>
                    <a:bodyPr/>
                    <a:lstStyle/>
                    <a:p>
                      <a:r>
                        <a:rPr lang="es-MX" dirty="0" smtClean="0"/>
                        <a:t>España</a:t>
                      </a:r>
                      <a:endParaRPr lang="es-MX" dirty="0"/>
                    </a:p>
                  </a:txBody>
                  <a:tcPr/>
                </a:tc>
                <a:tc>
                  <a:txBody>
                    <a:bodyPr/>
                    <a:lstStyle/>
                    <a:p>
                      <a:r>
                        <a:rPr lang="es-MX" dirty="0" smtClean="0"/>
                        <a:t>0.319</a:t>
                      </a:r>
                      <a:endParaRPr lang="es-MX" dirty="0"/>
                    </a:p>
                  </a:txBody>
                  <a:tcPr/>
                </a:tc>
              </a:tr>
              <a:tr h="370840">
                <a:tc>
                  <a:txBody>
                    <a:bodyPr/>
                    <a:lstStyle/>
                    <a:p>
                      <a:r>
                        <a:rPr lang="es-MX" dirty="0" smtClean="0"/>
                        <a:t>Estados Unidos</a:t>
                      </a:r>
                      <a:endParaRPr lang="es-MX" dirty="0"/>
                    </a:p>
                  </a:txBody>
                  <a:tcPr/>
                </a:tc>
                <a:tc>
                  <a:txBody>
                    <a:bodyPr/>
                    <a:lstStyle/>
                    <a:p>
                      <a:r>
                        <a:rPr lang="es-MX" dirty="0" smtClean="0"/>
                        <a:t>0.378</a:t>
                      </a:r>
                      <a:endParaRPr lang="es-MX" dirty="0"/>
                    </a:p>
                  </a:txBody>
                  <a:tcPr/>
                </a:tc>
              </a:tr>
              <a:tr h="370840">
                <a:tc>
                  <a:txBody>
                    <a:bodyPr/>
                    <a:lstStyle/>
                    <a:p>
                      <a:r>
                        <a:rPr lang="es-MX" dirty="0" smtClean="0"/>
                        <a:t>Rusia </a:t>
                      </a:r>
                      <a:endParaRPr lang="es-MX" dirty="0"/>
                    </a:p>
                  </a:txBody>
                  <a:tcPr/>
                </a:tc>
                <a:tc>
                  <a:txBody>
                    <a:bodyPr/>
                    <a:lstStyle/>
                    <a:p>
                      <a:r>
                        <a:rPr lang="es-MX" dirty="0" smtClean="0"/>
                        <a:t>0.420</a:t>
                      </a:r>
                      <a:endParaRPr lang="es-MX" dirty="0"/>
                    </a:p>
                  </a:txBody>
                  <a:tcPr/>
                </a:tc>
              </a:tr>
              <a:tr h="370840">
                <a:tc>
                  <a:txBody>
                    <a:bodyPr/>
                    <a:lstStyle/>
                    <a:p>
                      <a:r>
                        <a:rPr lang="es-MX" dirty="0" smtClean="0"/>
                        <a:t>China</a:t>
                      </a:r>
                      <a:endParaRPr lang="es-MX" dirty="0"/>
                    </a:p>
                  </a:txBody>
                  <a:tcPr/>
                </a:tc>
                <a:tc>
                  <a:txBody>
                    <a:bodyPr/>
                    <a:lstStyle/>
                    <a:p>
                      <a:r>
                        <a:rPr lang="es-MX" dirty="0" smtClean="0"/>
                        <a:t>0.420</a:t>
                      </a:r>
                      <a:endParaRPr lang="es-MX" dirty="0"/>
                    </a:p>
                  </a:txBody>
                  <a:tcPr/>
                </a:tc>
              </a:tr>
              <a:tr h="370840">
                <a:tc>
                  <a:txBody>
                    <a:bodyPr/>
                    <a:lstStyle/>
                    <a:p>
                      <a:r>
                        <a:rPr lang="es-MX" dirty="0" smtClean="0"/>
                        <a:t>MEXICO</a:t>
                      </a:r>
                      <a:endParaRPr lang="es-MX" dirty="0"/>
                    </a:p>
                  </a:txBody>
                  <a:tcPr/>
                </a:tc>
                <a:tc>
                  <a:txBody>
                    <a:bodyPr/>
                    <a:lstStyle/>
                    <a:p>
                      <a:r>
                        <a:rPr lang="es-MX" dirty="0" smtClean="0"/>
                        <a:t>0.476</a:t>
                      </a:r>
                      <a:endParaRPr lang="es-MX" dirty="0"/>
                    </a:p>
                  </a:txBody>
                  <a:tcPr/>
                </a:tc>
              </a:tr>
              <a:tr h="370840">
                <a:tc>
                  <a:txBody>
                    <a:bodyPr/>
                    <a:lstStyle/>
                    <a:p>
                      <a:r>
                        <a:rPr lang="es-MX" dirty="0" smtClean="0"/>
                        <a:t>Chile</a:t>
                      </a:r>
                      <a:endParaRPr lang="es-MX" dirty="0"/>
                    </a:p>
                  </a:txBody>
                  <a:tcPr/>
                </a:tc>
                <a:tc>
                  <a:txBody>
                    <a:bodyPr/>
                    <a:lstStyle/>
                    <a:p>
                      <a:r>
                        <a:rPr lang="es-MX" dirty="0" smtClean="0"/>
                        <a:t>0.494</a:t>
                      </a:r>
                      <a:endParaRPr lang="es-MX" dirty="0"/>
                    </a:p>
                  </a:txBody>
                  <a:tcPr/>
                </a:tc>
              </a:tr>
              <a:tr h="370840">
                <a:tc>
                  <a:txBody>
                    <a:bodyPr/>
                    <a:lstStyle/>
                    <a:p>
                      <a:r>
                        <a:rPr lang="es-MX" dirty="0" smtClean="0"/>
                        <a:t>Brasil</a:t>
                      </a:r>
                      <a:endParaRPr lang="es-MX" dirty="0"/>
                    </a:p>
                  </a:txBody>
                  <a:tcPr/>
                </a:tc>
                <a:tc>
                  <a:txBody>
                    <a:bodyPr/>
                    <a:lstStyle/>
                    <a:p>
                      <a:r>
                        <a:rPr lang="es-MX" dirty="0" smtClean="0"/>
                        <a:t>0.566</a:t>
                      </a:r>
                      <a:endParaRPr lang="es-MX" dirty="0"/>
                    </a:p>
                  </a:txBody>
                  <a:tcPr/>
                </a:tc>
              </a:tr>
            </a:tbl>
          </a:graphicData>
        </a:graphic>
      </p:graphicFrame>
    </p:spTree>
    <p:extLst>
      <p:ext uri="{BB962C8B-B14F-4D97-AF65-F5344CB8AC3E}">
        <p14:creationId xmlns:p14="http://schemas.microsoft.com/office/powerpoint/2010/main" val="2994612697"/>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Pobreza y Desigualdad</a:t>
            </a:r>
            <a:endParaRPr lang="es-MX" dirty="0"/>
          </a:p>
        </p:txBody>
      </p:sp>
      <p:sp>
        <p:nvSpPr>
          <p:cNvPr id="3" name="2 Marcador de contenido"/>
          <p:cNvSpPr>
            <a:spLocks noGrp="1"/>
          </p:cNvSpPr>
          <p:nvPr>
            <p:ph idx="1"/>
          </p:nvPr>
        </p:nvSpPr>
        <p:spPr/>
        <p:txBody>
          <a:bodyPr/>
          <a:lstStyle/>
          <a:p>
            <a:r>
              <a:rPr lang="es-MX" dirty="0" smtClean="0"/>
              <a:t>Porcentaje de Población en Pobreza</a:t>
            </a:r>
          </a:p>
          <a:p>
            <a:pPr marL="0" indent="0">
              <a:buNone/>
            </a:pPr>
            <a:r>
              <a:rPr lang="es-MX" sz="1200" dirty="0"/>
              <a:t> </a:t>
            </a:r>
            <a:r>
              <a:rPr lang="es-MX" sz="1200" dirty="0" smtClean="0"/>
              <a:t>     FUENTE BANCON MUNDIAL</a:t>
            </a:r>
          </a:p>
          <a:p>
            <a:endParaRPr lang="es-MX"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graphicFrame>
        <p:nvGraphicFramePr>
          <p:cNvPr id="5" name="4 Tabla"/>
          <p:cNvGraphicFramePr>
            <a:graphicFrameLocks noGrp="1"/>
          </p:cNvGraphicFramePr>
          <p:nvPr>
            <p:extLst>
              <p:ext uri="{D42A27DB-BD31-4B8C-83A1-F6EECF244321}">
                <p14:modId xmlns:p14="http://schemas.microsoft.com/office/powerpoint/2010/main" val="4267199127"/>
              </p:ext>
            </p:extLst>
          </p:nvPr>
        </p:nvGraphicFramePr>
        <p:xfrm>
          <a:off x="755576" y="2425452"/>
          <a:ext cx="6096000" cy="1854200"/>
        </p:xfrm>
        <a:graphic>
          <a:graphicData uri="http://schemas.openxmlformats.org/drawingml/2006/table">
            <a:tbl>
              <a:tblPr firstRow="1" bandRow="1">
                <a:tableStyleId>{5C22544A-7EE6-4342-B048-85BDC9FD1C3A}</a:tableStyleId>
              </a:tblPr>
              <a:tblGrid>
                <a:gridCol w="1219200"/>
                <a:gridCol w="1219200"/>
                <a:gridCol w="1219200"/>
                <a:gridCol w="1219200"/>
                <a:gridCol w="1219200"/>
              </a:tblGrid>
              <a:tr h="370840">
                <a:tc>
                  <a:txBody>
                    <a:bodyPr/>
                    <a:lstStyle/>
                    <a:p>
                      <a:endParaRPr lang="es-MX" dirty="0"/>
                    </a:p>
                  </a:txBody>
                  <a:tcPr/>
                </a:tc>
                <a:tc>
                  <a:txBody>
                    <a:bodyPr/>
                    <a:lstStyle/>
                    <a:p>
                      <a:r>
                        <a:rPr lang="es-MX" dirty="0" smtClean="0"/>
                        <a:t>1995</a:t>
                      </a:r>
                      <a:endParaRPr lang="es-MX" dirty="0"/>
                    </a:p>
                  </a:txBody>
                  <a:tcPr/>
                </a:tc>
                <a:tc>
                  <a:txBody>
                    <a:bodyPr/>
                    <a:lstStyle/>
                    <a:p>
                      <a:r>
                        <a:rPr lang="es-MX" dirty="0" smtClean="0"/>
                        <a:t>2002</a:t>
                      </a:r>
                      <a:endParaRPr lang="es-MX" dirty="0"/>
                    </a:p>
                  </a:txBody>
                  <a:tcPr/>
                </a:tc>
                <a:tc>
                  <a:txBody>
                    <a:bodyPr/>
                    <a:lstStyle/>
                    <a:p>
                      <a:r>
                        <a:rPr lang="es-MX" dirty="0" smtClean="0"/>
                        <a:t>2006</a:t>
                      </a:r>
                      <a:endParaRPr lang="es-MX" dirty="0"/>
                    </a:p>
                  </a:txBody>
                  <a:tcPr/>
                </a:tc>
                <a:tc>
                  <a:txBody>
                    <a:bodyPr/>
                    <a:lstStyle/>
                    <a:p>
                      <a:r>
                        <a:rPr lang="es-MX" dirty="0" smtClean="0"/>
                        <a:t>2010</a:t>
                      </a:r>
                      <a:endParaRPr lang="es-MX" dirty="0"/>
                    </a:p>
                  </a:txBody>
                  <a:tcPr/>
                </a:tc>
              </a:tr>
              <a:tr h="370840">
                <a:tc>
                  <a:txBody>
                    <a:bodyPr/>
                    <a:lstStyle/>
                    <a:p>
                      <a:r>
                        <a:rPr lang="es-MX" dirty="0" smtClean="0"/>
                        <a:t>BRASIL</a:t>
                      </a:r>
                      <a:endParaRPr lang="es-MX" dirty="0"/>
                    </a:p>
                  </a:txBody>
                  <a:tcPr/>
                </a:tc>
                <a:tc>
                  <a:txBody>
                    <a:bodyPr/>
                    <a:lstStyle/>
                    <a:p>
                      <a:r>
                        <a:rPr lang="es-MX" dirty="0" smtClean="0"/>
                        <a:t>35.1%</a:t>
                      </a:r>
                      <a:endParaRPr lang="es-MX" dirty="0"/>
                    </a:p>
                  </a:txBody>
                  <a:tcPr/>
                </a:tc>
                <a:tc>
                  <a:txBody>
                    <a:bodyPr/>
                    <a:lstStyle/>
                    <a:p>
                      <a:r>
                        <a:rPr lang="es-MX" dirty="0" smtClean="0"/>
                        <a:t>34.4%</a:t>
                      </a:r>
                      <a:endParaRPr lang="es-MX" dirty="0"/>
                    </a:p>
                  </a:txBody>
                  <a:tcPr/>
                </a:tc>
                <a:tc>
                  <a:txBody>
                    <a:bodyPr/>
                    <a:lstStyle/>
                    <a:p>
                      <a:r>
                        <a:rPr lang="es-MX" dirty="0" smtClean="0"/>
                        <a:t>26.8%</a:t>
                      </a:r>
                      <a:endParaRPr lang="es-MX" dirty="0"/>
                    </a:p>
                  </a:txBody>
                  <a:tcPr/>
                </a:tc>
                <a:tc>
                  <a:txBody>
                    <a:bodyPr/>
                    <a:lstStyle/>
                    <a:p>
                      <a:r>
                        <a:rPr lang="es-MX" dirty="0" smtClean="0"/>
                        <a:t>21.4%</a:t>
                      </a:r>
                      <a:endParaRPr lang="es-MX" dirty="0"/>
                    </a:p>
                  </a:txBody>
                  <a:tcPr/>
                </a:tc>
              </a:tr>
              <a:tr h="370840">
                <a:tc>
                  <a:txBody>
                    <a:bodyPr/>
                    <a:lstStyle/>
                    <a:p>
                      <a:r>
                        <a:rPr lang="es-MX" dirty="0" smtClean="0"/>
                        <a:t>INDIA</a:t>
                      </a:r>
                      <a:endParaRPr lang="es-MX" dirty="0"/>
                    </a:p>
                  </a:txBody>
                  <a:tcPr/>
                </a:tc>
                <a:tc>
                  <a:txBody>
                    <a:bodyPr/>
                    <a:lstStyle/>
                    <a:p>
                      <a:r>
                        <a:rPr lang="es-MX" dirty="0" smtClean="0"/>
                        <a:t>45.3%</a:t>
                      </a:r>
                      <a:endParaRPr lang="es-MX" dirty="0"/>
                    </a:p>
                  </a:txBody>
                  <a:tcPr/>
                </a:tc>
                <a:tc>
                  <a:txBody>
                    <a:bodyPr/>
                    <a:lstStyle/>
                    <a:p>
                      <a:r>
                        <a:rPr lang="es-MX" dirty="0" smtClean="0"/>
                        <a:t>38.0%</a:t>
                      </a:r>
                      <a:endParaRPr lang="es-MX" dirty="0"/>
                    </a:p>
                  </a:txBody>
                  <a:tcPr/>
                </a:tc>
                <a:tc>
                  <a:txBody>
                    <a:bodyPr/>
                    <a:lstStyle/>
                    <a:p>
                      <a:r>
                        <a:rPr lang="es-MX" dirty="0" smtClean="0"/>
                        <a:t>37.2%</a:t>
                      </a:r>
                      <a:endParaRPr lang="es-MX" dirty="0"/>
                    </a:p>
                  </a:txBody>
                  <a:tcPr/>
                </a:tc>
                <a:tc>
                  <a:txBody>
                    <a:bodyPr/>
                    <a:lstStyle/>
                    <a:p>
                      <a:r>
                        <a:rPr lang="es-MX" dirty="0" smtClean="0"/>
                        <a:t>29.8%</a:t>
                      </a:r>
                      <a:endParaRPr lang="es-MX" dirty="0"/>
                    </a:p>
                  </a:txBody>
                  <a:tcPr/>
                </a:tc>
              </a:tr>
              <a:tr h="370840">
                <a:tc>
                  <a:txBody>
                    <a:bodyPr/>
                    <a:lstStyle/>
                    <a:p>
                      <a:r>
                        <a:rPr lang="es-MX" dirty="0" smtClean="0"/>
                        <a:t>MEXICO</a:t>
                      </a:r>
                      <a:endParaRPr lang="es-MX" dirty="0"/>
                    </a:p>
                  </a:txBody>
                  <a:tcPr/>
                </a:tc>
                <a:tc>
                  <a:txBody>
                    <a:bodyPr/>
                    <a:lstStyle/>
                    <a:p>
                      <a:r>
                        <a:rPr lang="es-MX" dirty="0" smtClean="0"/>
                        <a:t>52.4%</a:t>
                      </a:r>
                      <a:endParaRPr lang="es-MX" dirty="0"/>
                    </a:p>
                  </a:txBody>
                  <a:tcPr/>
                </a:tc>
                <a:tc>
                  <a:txBody>
                    <a:bodyPr/>
                    <a:lstStyle/>
                    <a:p>
                      <a:r>
                        <a:rPr lang="es-MX" dirty="0" smtClean="0"/>
                        <a:t>50.0%</a:t>
                      </a:r>
                      <a:endParaRPr lang="es-MX" dirty="0"/>
                    </a:p>
                  </a:txBody>
                  <a:tcPr/>
                </a:tc>
                <a:tc>
                  <a:txBody>
                    <a:bodyPr/>
                    <a:lstStyle/>
                    <a:p>
                      <a:r>
                        <a:rPr lang="es-MX" dirty="0" smtClean="0"/>
                        <a:t>42.7%</a:t>
                      </a:r>
                      <a:endParaRPr lang="es-MX" dirty="0"/>
                    </a:p>
                  </a:txBody>
                  <a:tcPr/>
                </a:tc>
                <a:tc>
                  <a:txBody>
                    <a:bodyPr/>
                    <a:lstStyle/>
                    <a:p>
                      <a:r>
                        <a:rPr lang="es-MX" dirty="0" smtClean="0"/>
                        <a:t>51.3%</a:t>
                      </a:r>
                      <a:endParaRPr lang="es-MX" dirty="0"/>
                    </a:p>
                  </a:txBody>
                  <a:tcPr/>
                </a:tc>
              </a:tr>
              <a:tr h="370840">
                <a:tc>
                  <a:txBody>
                    <a:bodyPr/>
                    <a:lstStyle/>
                    <a:p>
                      <a:r>
                        <a:rPr lang="es-MX" dirty="0" smtClean="0"/>
                        <a:t>RUSIA</a:t>
                      </a:r>
                      <a:endParaRPr lang="es-MX" dirty="0"/>
                    </a:p>
                  </a:txBody>
                  <a:tcPr/>
                </a:tc>
                <a:tc>
                  <a:txBody>
                    <a:bodyPr/>
                    <a:lstStyle/>
                    <a:p>
                      <a:r>
                        <a:rPr lang="es-MX" dirty="0" smtClean="0"/>
                        <a:t>26.0%</a:t>
                      </a:r>
                      <a:endParaRPr lang="es-MX" dirty="0"/>
                    </a:p>
                  </a:txBody>
                  <a:tcPr/>
                </a:tc>
                <a:tc>
                  <a:txBody>
                    <a:bodyPr/>
                    <a:lstStyle/>
                    <a:p>
                      <a:r>
                        <a:rPr lang="es-MX" dirty="0" smtClean="0"/>
                        <a:t>19.7%</a:t>
                      </a:r>
                      <a:endParaRPr lang="es-MX" dirty="0"/>
                    </a:p>
                  </a:txBody>
                  <a:tcPr/>
                </a:tc>
                <a:tc>
                  <a:txBody>
                    <a:bodyPr/>
                    <a:lstStyle/>
                    <a:p>
                      <a:r>
                        <a:rPr lang="es-MX" dirty="0" smtClean="0"/>
                        <a:t>11.1%</a:t>
                      </a:r>
                      <a:endParaRPr lang="es-MX" dirty="0"/>
                    </a:p>
                  </a:txBody>
                  <a:tcPr/>
                </a:tc>
                <a:tc>
                  <a:txBody>
                    <a:bodyPr/>
                    <a:lstStyle/>
                    <a:p>
                      <a:r>
                        <a:rPr lang="es-MX" smtClean="0"/>
                        <a:t>11.1%</a:t>
                      </a:r>
                      <a:endParaRPr lang="es-MX" dirty="0"/>
                    </a:p>
                  </a:txBody>
                  <a:tcPr/>
                </a:tc>
              </a:tr>
            </a:tbl>
          </a:graphicData>
        </a:graphic>
      </p:graphicFrame>
    </p:spTree>
    <p:extLst>
      <p:ext uri="{BB962C8B-B14F-4D97-AF65-F5344CB8AC3E}">
        <p14:creationId xmlns:p14="http://schemas.microsoft.com/office/powerpoint/2010/main" val="126982760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México y sus datos</a:t>
            </a:r>
            <a:endParaRPr lang="es-ES" dirty="0"/>
          </a:p>
        </p:txBody>
      </p:sp>
      <p:sp>
        <p:nvSpPr>
          <p:cNvPr id="3" name="2 Marcador de contenido"/>
          <p:cNvSpPr>
            <a:spLocks noGrp="1"/>
          </p:cNvSpPr>
          <p:nvPr>
            <p:ph idx="1"/>
          </p:nvPr>
        </p:nvSpPr>
        <p:spPr/>
        <p:txBody>
          <a:bodyPr>
            <a:normAutofit/>
          </a:bodyPr>
          <a:lstStyle/>
          <a:p>
            <a:r>
              <a:rPr lang="es-MX" dirty="0" smtClean="0"/>
              <a:t>325 mil menores de edad de entre 12 y 14 años trabajan</a:t>
            </a:r>
          </a:p>
          <a:p>
            <a:r>
              <a:rPr lang="es-MX" dirty="0" smtClean="0"/>
              <a:t>Más de 7 mil niñas de la misma edad tienen de 1 a 3 hijos</a:t>
            </a:r>
          </a:p>
          <a:p>
            <a:r>
              <a:rPr lang="es-MX" dirty="0" smtClean="0"/>
              <a:t>77 nacimientos por cada 1000 son </a:t>
            </a:r>
            <a:r>
              <a:rPr lang="es-MX" smtClean="0"/>
              <a:t>de adolescentes de 15 a 19 años.</a:t>
            </a:r>
            <a:endParaRPr lang="es-MX" dirty="0" smtClean="0"/>
          </a:p>
          <a:p>
            <a:r>
              <a:rPr lang="es-MX" dirty="0" smtClean="0"/>
              <a:t>Casi 5 mil niños de esa edad encabezan un hogar</a:t>
            </a:r>
          </a:p>
          <a:p>
            <a:r>
              <a:rPr lang="es-MX" dirty="0" smtClean="0"/>
              <a:t>Más de un millón vive en hogares donde no está ninguno de sus padres</a:t>
            </a:r>
            <a:endParaRPr lang="es-ES"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extLst>
      <p:ext uri="{BB962C8B-B14F-4D97-AF65-F5344CB8AC3E}">
        <p14:creationId xmlns:p14="http://schemas.microsoft.com/office/powerpoint/2010/main" val="2950828185"/>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México y sus datos</a:t>
            </a:r>
            <a:endParaRPr lang="es-MX" dirty="0"/>
          </a:p>
        </p:txBody>
      </p:sp>
      <p:sp>
        <p:nvSpPr>
          <p:cNvPr id="3" name="2 Marcador de contenido"/>
          <p:cNvSpPr>
            <a:spLocks noGrp="1"/>
          </p:cNvSpPr>
          <p:nvPr>
            <p:ph idx="1"/>
          </p:nvPr>
        </p:nvSpPr>
        <p:spPr/>
        <p:txBody>
          <a:bodyPr>
            <a:normAutofit/>
          </a:bodyPr>
          <a:lstStyle/>
          <a:p>
            <a:r>
              <a:rPr lang="es-ES" sz="2800" dirty="0" smtClean="0"/>
              <a:t>Comparando resultados de las encuestas nacionales de adicciones de 1998 y 2008, puede observarse que el número de personas que consumió drogas ilegales alguna vez en la vida pasó de 2.5 millones en 1998 a 4.2 millones en 2008.</a:t>
            </a:r>
            <a:endParaRPr lang="es-MX" sz="2800" dirty="0" smtClean="0"/>
          </a:p>
          <a:p>
            <a:r>
              <a:rPr lang="es-ES" sz="2800" dirty="0" smtClean="0"/>
              <a:t>Hay más de 10 millones de personas vulnerables.</a:t>
            </a:r>
          </a:p>
          <a:p>
            <a:endParaRPr lang="es-MX" dirty="0" smtClean="0"/>
          </a:p>
          <a:p>
            <a:endParaRPr lang="es-MX"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Consumo y ciudadanía</a:t>
            </a:r>
            <a:endParaRPr lang="es-MX" dirty="0"/>
          </a:p>
        </p:txBody>
      </p:sp>
      <p:sp>
        <p:nvSpPr>
          <p:cNvPr id="3" name="2 Marcador de contenido"/>
          <p:cNvSpPr>
            <a:spLocks noGrp="1"/>
          </p:cNvSpPr>
          <p:nvPr>
            <p:ph idx="1"/>
          </p:nvPr>
        </p:nvSpPr>
        <p:spPr/>
        <p:txBody>
          <a:bodyPr>
            <a:normAutofit lnSpcReduction="10000"/>
          </a:bodyPr>
          <a:lstStyle/>
          <a:p>
            <a:r>
              <a:rPr lang="es-ES" dirty="0" smtClean="0"/>
              <a:t>México es el mayor consumidor de refresco en el mundo. El consumo per cápita es de 163 litros al año, en Estados Unidos es de 118: Universidad de Yale.</a:t>
            </a:r>
          </a:p>
          <a:p>
            <a:r>
              <a:rPr lang="es-MX" dirty="0" smtClean="0"/>
              <a:t>Una sola botella de Coca Cola de 600 mililitros contiene 252 calorías, lo que equivale a 12.5 cucharadas cafeteras de azúcar.</a:t>
            </a:r>
          </a:p>
          <a:p>
            <a:r>
              <a:rPr lang="es-MX" i="1" dirty="0" smtClean="0"/>
              <a:t>“¿Le daría usted doce cucharadas de azúcar a su hijo?, entonces por qué le da un refresco”,</a:t>
            </a:r>
            <a:r>
              <a:rPr lang="es-MX" dirty="0" smtClean="0"/>
              <a:t> campaña contra el consumo del refresco en los Estados Unidos.</a:t>
            </a:r>
            <a:endParaRPr lang="es-ES" dirty="0" smtClean="0"/>
          </a:p>
          <a:p>
            <a:endParaRPr lang="es-MX"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México y sus datos</a:t>
            </a:r>
            <a:endParaRPr lang="es-MX" dirty="0"/>
          </a:p>
        </p:txBody>
      </p:sp>
      <p:sp>
        <p:nvSpPr>
          <p:cNvPr id="3" name="2 Marcador de contenido"/>
          <p:cNvSpPr>
            <a:spLocks noGrp="1"/>
          </p:cNvSpPr>
          <p:nvPr>
            <p:ph idx="1"/>
          </p:nvPr>
        </p:nvSpPr>
        <p:spPr/>
        <p:txBody>
          <a:bodyPr>
            <a:normAutofit fontScale="77500" lnSpcReduction="20000"/>
          </a:bodyPr>
          <a:lstStyle/>
          <a:p>
            <a:r>
              <a:rPr lang="es-MX" dirty="0" smtClean="0"/>
              <a:t>En el 94% de los municipios del país no hay librerías y el índice de lectores de libros es uno de los más bajos en AL.</a:t>
            </a:r>
          </a:p>
          <a:p>
            <a:r>
              <a:rPr lang="es-MX" dirty="0" smtClean="0"/>
              <a:t>Sólo el 0.04% de la población económicamente activa tiene actividades en organizaciones civiles. Perú y Colombia el 2%.</a:t>
            </a:r>
          </a:p>
          <a:p>
            <a:r>
              <a:rPr lang="es-MX" dirty="0" smtClean="0"/>
              <a:t>Sólo el 2% de indígenas van a la Universidad</a:t>
            </a:r>
          </a:p>
          <a:p>
            <a:r>
              <a:rPr lang="es-MX" dirty="0" smtClean="0"/>
              <a:t>Los subsidios gubernamentales benefician más a los ricos que a los pobres</a:t>
            </a:r>
          </a:p>
          <a:p>
            <a:r>
              <a:rPr lang="es-MX" dirty="0" smtClean="0"/>
              <a:t>La alta comisionada de las Naciones Unidas para Derechos Humanos, </a:t>
            </a:r>
            <a:r>
              <a:rPr lang="es-MX" dirty="0" err="1" smtClean="0"/>
              <a:t>Navi</a:t>
            </a:r>
            <a:r>
              <a:rPr lang="es-MX" dirty="0" smtClean="0"/>
              <a:t> </a:t>
            </a:r>
            <a:r>
              <a:rPr lang="es-MX" dirty="0" err="1" smtClean="0"/>
              <a:t>Pillay</a:t>
            </a:r>
            <a:r>
              <a:rPr lang="es-MX" dirty="0" smtClean="0"/>
              <a:t>, informó que los 66 relatores que pertenecen al sistema de protección universal de derechos humanos expresaron su preocupación por el aumento de las violaciones a las garantías individuales que se cometen en México.</a:t>
            </a:r>
          </a:p>
          <a:p>
            <a:endParaRPr lang="es-MX"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Procesos. Corrupción</a:t>
            </a:r>
            <a:endParaRPr lang="es-ES" dirty="0"/>
          </a:p>
        </p:txBody>
      </p:sp>
      <p:sp>
        <p:nvSpPr>
          <p:cNvPr id="3" name="2 Marcador de contenido"/>
          <p:cNvSpPr>
            <a:spLocks noGrp="1"/>
          </p:cNvSpPr>
          <p:nvPr>
            <p:ph idx="1"/>
          </p:nvPr>
        </p:nvSpPr>
        <p:spPr/>
        <p:txBody>
          <a:bodyPr/>
          <a:lstStyle/>
          <a:p>
            <a:r>
              <a:rPr lang="es-ES" dirty="0" smtClean="0"/>
              <a:t>En 2001 nuestro país fue calificado con 3.7 y en 2011 con 3.0, un descenso del 19%. Ocupa el lugar 100 de 183 y 20 de 32 en AL. </a:t>
            </a:r>
            <a:r>
              <a:rPr lang="es-ES" smtClean="0"/>
              <a:t>Transparencia Internacional</a:t>
            </a:r>
          </a:p>
          <a:p>
            <a:endParaRPr lang="es-ES"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extLst>
      <p:ext uri="{BB962C8B-B14F-4D97-AF65-F5344CB8AC3E}">
        <p14:creationId xmlns:p14="http://schemas.microsoft.com/office/powerpoint/2010/main" val="527424316"/>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Datos de corrupción, 2011</a:t>
            </a:r>
            <a:endParaRPr lang="es-ES" dirty="0"/>
          </a:p>
        </p:txBody>
      </p:sp>
      <p:sp>
        <p:nvSpPr>
          <p:cNvPr id="3" name="2 Marcador de contenido"/>
          <p:cNvSpPr>
            <a:spLocks noGrp="1"/>
          </p:cNvSpPr>
          <p:nvPr>
            <p:ph idx="1"/>
          </p:nvPr>
        </p:nvSpPr>
        <p:spPr/>
        <p:txBody>
          <a:bodyPr>
            <a:normAutofit/>
          </a:bodyPr>
          <a:lstStyle/>
          <a:p>
            <a:r>
              <a:rPr lang="es-MX" dirty="0"/>
              <a:t>México pasó de 197 millones de actos de corrupción a 200 millones. Además, mientras en 2007 se erogó un promedio de 138 pesos por mordida, en 2010 este pago llegó a 165 pesos. El costo económico de la corrupción en México rebasó los 32 mil millones de pesos, aseguró un estudio elaborado por Transparencia Mexicana, mediante su Índice Nacional de Corrupción y Buen </a:t>
            </a:r>
            <a:r>
              <a:rPr lang="es-MX" dirty="0" smtClean="0"/>
              <a:t>Gobierno.</a:t>
            </a:r>
            <a:endParaRPr lang="es-ES"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extLst>
      <p:ext uri="{BB962C8B-B14F-4D97-AF65-F5344CB8AC3E}">
        <p14:creationId xmlns:p14="http://schemas.microsoft.com/office/powerpoint/2010/main" val="4146067225"/>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dirty="0" smtClean="0"/>
              <a:t>Educación y Ciencia</a:t>
            </a:r>
            <a:endParaRPr lang="es-MX" dirty="0"/>
          </a:p>
        </p:txBody>
      </p:sp>
      <p:sp>
        <p:nvSpPr>
          <p:cNvPr id="3" name="2 Marcador de contenido"/>
          <p:cNvSpPr>
            <a:spLocks noGrp="1"/>
          </p:cNvSpPr>
          <p:nvPr>
            <p:ph idx="1"/>
          </p:nvPr>
        </p:nvSpPr>
        <p:spPr/>
        <p:txBody>
          <a:bodyPr>
            <a:normAutofit fontScale="85000" lnSpcReduction="20000"/>
          </a:bodyPr>
          <a:lstStyle/>
          <a:p>
            <a:r>
              <a:rPr lang="es-MX" dirty="0"/>
              <a:t>Según el </a:t>
            </a:r>
            <a:r>
              <a:rPr lang="es-MX" dirty="0" err="1"/>
              <a:t>Ranking</a:t>
            </a:r>
            <a:r>
              <a:rPr lang="es-MX" dirty="0"/>
              <a:t> Global de Innovación 2012, los diez líderes mundiales en el campo de la innovación son Suiza, Suecia, Singapur, Finlandia, Inglaterra, Holanda, Dinamarca, Hong Kong, Irlanda y Estados Unidos</a:t>
            </a:r>
            <a:r>
              <a:rPr lang="es-MX" dirty="0" smtClean="0"/>
              <a:t>.</a:t>
            </a:r>
          </a:p>
          <a:p>
            <a:r>
              <a:rPr lang="es-MX" dirty="0"/>
              <a:t>Chile está a la cabeza de los países latinoamericanos en el puesto número 39, seguido por Brasil (59), Colombia (65), Uruguay (67), Argentina (70), Perú (75), Guyana (77), Paraguay (84), Panamá (87), El Salvador (93), Ecuador (98), Guatemala (99), Nicaragua (105), Honduras (111), Bolivia (114) y Venezuela (118).</a:t>
            </a:r>
            <a:br>
              <a:rPr lang="es-MX" dirty="0"/>
            </a:br>
            <a:r>
              <a:rPr lang="es-MX" dirty="0"/>
              <a:t/>
            </a:r>
            <a:br>
              <a:rPr lang="es-MX" dirty="0"/>
            </a:br>
            <a:endParaRPr lang="es-MX"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extLst>
      <p:ext uri="{BB962C8B-B14F-4D97-AF65-F5344CB8AC3E}">
        <p14:creationId xmlns:p14="http://schemas.microsoft.com/office/powerpoint/2010/main" val="1532189421"/>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Educación y Ciencia</a:t>
            </a:r>
            <a:endParaRPr lang="es-MX" dirty="0"/>
          </a:p>
        </p:txBody>
      </p:sp>
      <p:sp>
        <p:nvSpPr>
          <p:cNvPr id="3" name="2 Marcador de contenido"/>
          <p:cNvSpPr>
            <a:spLocks noGrp="1"/>
          </p:cNvSpPr>
          <p:nvPr>
            <p:ph idx="1"/>
          </p:nvPr>
        </p:nvSpPr>
        <p:spPr/>
        <p:txBody>
          <a:bodyPr>
            <a:normAutofit fontScale="85000" lnSpcReduction="10000"/>
          </a:bodyPr>
          <a:lstStyle/>
          <a:p>
            <a:r>
              <a:rPr lang="es-MX" dirty="0"/>
              <a:t>El grupo de los que "están aprendiendo" incluye a China, India, Vietnam y Ghana, mientras Chile aparece situado en una zona gris muy próxima a ellos. El grupo de países de "bajo desempeño" incluye a México, Argentina, Ecuador y Venezuela</a:t>
            </a:r>
            <a:r>
              <a:rPr lang="es-MX" dirty="0" smtClean="0"/>
              <a:t>.</a:t>
            </a:r>
          </a:p>
          <a:p>
            <a:r>
              <a:rPr lang="es-MX" dirty="0" smtClean="0"/>
              <a:t>Las </a:t>
            </a:r>
            <a:r>
              <a:rPr lang="es-MX" dirty="0"/>
              <a:t>estadísticas de la Oficina de Patentes y Marcas Registradas de Estados Unidos, que muestran que Corea del Sur sola registró 13,200 patentes el año pasado, mientras Brasil sólo registró 250, México 120 y Argentina 50.</a:t>
            </a:r>
            <a:br>
              <a:rPr lang="es-MX" dirty="0"/>
            </a:br>
            <a:r>
              <a:rPr lang="es-MX" dirty="0"/>
              <a:t/>
            </a:r>
            <a:br>
              <a:rPr lang="es-MX" dirty="0"/>
            </a:br>
            <a:endParaRPr lang="es-MX"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extLst>
      <p:ext uri="{BB962C8B-B14F-4D97-AF65-F5344CB8AC3E}">
        <p14:creationId xmlns:p14="http://schemas.microsoft.com/office/powerpoint/2010/main" val="1711616770"/>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Para mirar la política mexicana</a:t>
            </a:r>
            <a:endParaRPr lang="es-MX" dirty="0"/>
          </a:p>
        </p:txBody>
      </p:sp>
      <p:sp>
        <p:nvSpPr>
          <p:cNvPr id="3" name="2 Marcador de contenido"/>
          <p:cNvSpPr>
            <a:spLocks noGrp="1"/>
          </p:cNvSpPr>
          <p:nvPr>
            <p:ph idx="1"/>
          </p:nvPr>
        </p:nvSpPr>
        <p:spPr/>
        <p:txBody>
          <a:bodyPr/>
          <a:lstStyle/>
          <a:p>
            <a:r>
              <a:rPr lang="es-MX" dirty="0" smtClean="0"/>
              <a:t>“Los políticos y los pañales se han de cambiar a menudo……y por los mismos motivos”</a:t>
            </a:r>
          </a:p>
          <a:p>
            <a:r>
              <a:rPr lang="es-MX" dirty="0" smtClean="0"/>
              <a:t>(Sir George Bernard Shaw, Premio Nobel de Literatura, 1925)</a:t>
            </a:r>
          </a:p>
          <a:p>
            <a:endParaRPr lang="es-MX" dirty="0" smtClean="0"/>
          </a:p>
          <a:p>
            <a:endParaRPr lang="es-MX"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MX" dirty="0" smtClean="0"/>
              <a:t>Agenda para seguir construyendo México</a:t>
            </a:r>
            <a:endParaRPr lang="es-ES" dirty="0"/>
          </a:p>
        </p:txBody>
      </p:sp>
      <p:sp>
        <p:nvSpPr>
          <p:cNvPr id="3" name="2 Marcador de contenido"/>
          <p:cNvSpPr>
            <a:spLocks noGrp="1"/>
          </p:cNvSpPr>
          <p:nvPr>
            <p:ph idx="1"/>
          </p:nvPr>
        </p:nvSpPr>
        <p:spPr/>
        <p:txBody>
          <a:bodyPr>
            <a:normAutofit fontScale="85000" lnSpcReduction="20000"/>
          </a:bodyPr>
          <a:lstStyle/>
          <a:p>
            <a:r>
              <a:rPr lang="es-MX" dirty="0" smtClean="0"/>
              <a:t>1. Vincularse </a:t>
            </a:r>
            <a:r>
              <a:rPr lang="es-MX" dirty="0"/>
              <a:t>a la agenda de los defensores de Derechos Humanos en el país. Por ejemplo, el Centro PRO de Derechos Humanos escoge causas (defensa de indígenas presas) a las que nos podemos sumar.</a:t>
            </a:r>
          </a:p>
          <a:p>
            <a:r>
              <a:rPr lang="es-MX" dirty="0" smtClean="0"/>
              <a:t>2. Participar </a:t>
            </a:r>
            <a:r>
              <a:rPr lang="es-MX" dirty="0"/>
              <a:t>en la agenda de Desarrollo Sustentable. Articularnos con actores que enfrentan el cambio climático con acciones en torno al cuidado del agua como bien público, al cambio de energías como energías limpias, al uso extensivo de reciclaje y abandono de productos derivados del petróleo.</a:t>
            </a:r>
          </a:p>
          <a:p>
            <a:r>
              <a:rPr lang="es-MX" dirty="0" smtClean="0"/>
              <a:t>3. Fomentar </a:t>
            </a:r>
            <a:r>
              <a:rPr lang="es-MX" dirty="0"/>
              <a:t>la participación ciudadana en causas locales, barriales, de defensa del medio ambiente, de talleres de análisis de la realidad. Pensar globalmente, actuar localmente.</a:t>
            </a:r>
          </a:p>
          <a:p>
            <a:endParaRPr lang="es-ES"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extLst>
      <p:ext uri="{BB962C8B-B14F-4D97-AF65-F5344CB8AC3E}">
        <p14:creationId xmlns:p14="http://schemas.microsoft.com/office/powerpoint/2010/main" val="157714071"/>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MX" dirty="0" smtClean="0"/>
              <a:t>Agenda para seguir construyendo México</a:t>
            </a:r>
            <a:endParaRPr lang="es-ES" dirty="0"/>
          </a:p>
        </p:txBody>
      </p:sp>
      <p:sp>
        <p:nvSpPr>
          <p:cNvPr id="3" name="2 Marcador de contenido"/>
          <p:cNvSpPr>
            <a:spLocks noGrp="1"/>
          </p:cNvSpPr>
          <p:nvPr>
            <p:ph idx="1"/>
          </p:nvPr>
        </p:nvSpPr>
        <p:spPr/>
        <p:txBody>
          <a:bodyPr>
            <a:normAutofit fontScale="77500" lnSpcReduction="20000"/>
          </a:bodyPr>
          <a:lstStyle/>
          <a:p>
            <a:r>
              <a:rPr lang="es-MX" dirty="0" smtClean="0"/>
              <a:t>4. Participar </a:t>
            </a:r>
            <a:r>
              <a:rPr lang="es-MX" dirty="0"/>
              <a:t>en procesos electorales, ya sea votando por algún partido o candidato o anulando el voto (se vale también), pero bajo la consigna: no importa quién gane, lo importante es cómo gobierna, que la ciudadanía presione para tener agendas gubernamentales con orientación al interés público.</a:t>
            </a:r>
          </a:p>
          <a:p>
            <a:r>
              <a:rPr lang="es-MX" dirty="0" smtClean="0"/>
              <a:t>5. Trabajar </a:t>
            </a:r>
            <a:r>
              <a:rPr lang="es-MX" dirty="0"/>
              <a:t>en agendas relacionadas con transparencia gubernamental, lucha contra la </a:t>
            </a:r>
            <a:r>
              <a:rPr lang="es-MX" dirty="0" smtClean="0"/>
              <a:t>corrupción, presión y propuesta legislativa (Ejemplo: ley sobre guarderías, impulsada por los padres de Sonora).</a:t>
            </a:r>
            <a:endParaRPr lang="es-MX" dirty="0"/>
          </a:p>
          <a:p>
            <a:r>
              <a:rPr lang="es-MX" dirty="0" smtClean="0"/>
              <a:t>6. Pensar </a:t>
            </a:r>
            <a:r>
              <a:rPr lang="es-MX" dirty="0"/>
              <a:t>que además de ciudadanos somos consumidores. Pensar a quién le compramos, privilegiar a los pequeños productores mexicanos y no necesariamente a las marcas trasnacionales. Hacer uso del Poder del Consumidor, exigir mejores tarifas y servicios.</a:t>
            </a:r>
          </a:p>
          <a:p>
            <a:endParaRPr lang="es-ES"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extLst>
      <p:ext uri="{BB962C8B-B14F-4D97-AF65-F5344CB8AC3E}">
        <p14:creationId xmlns:p14="http://schemas.microsoft.com/office/powerpoint/2010/main" val="2971982118"/>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Agenda para seguir construyendo México</a:t>
            </a:r>
            <a:endParaRPr lang="es-ES" dirty="0"/>
          </a:p>
        </p:txBody>
      </p:sp>
      <p:sp>
        <p:nvSpPr>
          <p:cNvPr id="3" name="2 Marcador de contenido"/>
          <p:cNvSpPr>
            <a:spLocks noGrp="1"/>
          </p:cNvSpPr>
          <p:nvPr>
            <p:ph idx="1"/>
          </p:nvPr>
        </p:nvSpPr>
        <p:spPr/>
        <p:txBody>
          <a:bodyPr>
            <a:normAutofit fontScale="92500" lnSpcReduction="20000"/>
          </a:bodyPr>
          <a:lstStyle/>
          <a:p>
            <a:r>
              <a:rPr lang="es-MX" dirty="0" smtClean="0"/>
              <a:t>7. Luchar </a:t>
            </a:r>
            <a:r>
              <a:rPr lang="es-MX" dirty="0"/>
              <a:t>y presionar para desaparecer los monopolios (Telmex, duopolio televisivo, que haya competencia, que tengamos más alternativas), eso favorecerá más empleos, mejores servicios a la población.</a:t>
            </a:r>
          </a:p>
          <a:p>
            <a:r>
              <a:rPr lang="es-MX" dirty="0" smtClean="0"/>
              <a:t>8. Desarrollar </a:t>
            </a:r>
            <a:r>
              <a:rPr lang="es-MX" dirty="0"/>
              <a:t>una agenda por la salud pública, enfrentar la obesidad infantil y de adultos desterrando de los hábitos la comida chatarra y alentando a los productores de amaranto y otros productos nutritivos mexicanos.</a:t>
            </a:r>
          </a:p>
          <a:p>
            <a:r>
              <a:rPr lang="es-MX" dirty="0" smtClean="0"/>
              <a:t>9. Articularse </a:t>
            </a:r>
            <a:r>
              <a:rPr lang="es-MX" dirty="0"/>
              <a:t>a una red de comercio justo y economía solidaria que apoye una mejor distribución de la riqueza a la hora de comprar y vender.</a:t>
            </a:r>
          </a:p>
          <a:p>
            <a:endParaRPr lang="es-ES"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extLst>
      <p:ext uri="{BB962C8B-B14F-4D97-AF65-F5344CB8AC3E}">
        <p14:creationId xmlns:p14="http://schemas.microsoft.com/office/powerpoint/2010/main" val="583822692"/>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337220"/>
            <a:ext cx="8229600" cy="1202020"/>
          </a:xfrm>
        </p:spPr>
        <p:txBody>
          <a:bodyPr>
            <a:normAutofit fontScale="90000"/>
          </a:bodyPr>
          <a:lstStyle/>
          <a:p>
            <a:pPr algn="ctr"/>
            <a:r>
              <a:rPr lang="es-MX" dirty="0" smtClean="0"/>
              <a:t/>
            </a:r>
            <a:br>
              <a:rPr lang="es-MX" dirty="0" smtClean="0"/>
            </a:br>
            <a:r>
              <a:rPr lang="es-MX" dirty="0" smtClean="0"/>
              <a:t/>
            </a:r>
            <a:br>
              <a:rPr lang="es-MX" dirty="0" smtClean="0"/>
            </a:br>
            <a:r>
              <a:rPr lang="es-MX" dirty="0" smtClean="0"/>
              <a:t>Agenda para seguir construyendo México</a:t>
            </a:r>
            <a:endParaRPr lang="es-ES" dirty="0"/>
          </a:p>
        </p:txBody>
      </p:sp>
      <p:sp>
        <p:nvSpPr>
          <p:cNvPr id="3" name="2 Marcador de contenido"/>
          <p:cNvSpPr>
            <a:spLocks noGrp="1"/>
          </p:cNvSpPr>
          <p:nvPr>
            <p:ph idx="1"/>
          </p:nvPr>
        </p:nvSpPr>
        <p:spPr/>
        <p:txBody>
          <a:bodyPr>
            <a:normAutofit/>
          </a:bodyPr>
          <a:lstStyle/>
          <a:p>
            <a:r>
              <a:rPr lang="es-MX" dirty="0" smtClean="0"/>
              <a:t>10. Articularse </a:t>
            </a:r>
            <a:r>
              <a:rPr lang="es-MX" dirty="0"/>
              <a:t>a la Red de Educación de la CIRM que está trabajando una agenda de calidad académica para transformar la realidad bajo la metodología del </a:t>
            </a:r>
            <a:r>
              <a:rPr lang="es-MX" dirty="0" smtClean="0"/>
              <a:t>Aprendizaje Situado</a:t>
            </a:r>
            <a:r>
              <a:rPr lang="es-MX" dirty="0"/>
              <a:t>.</a:t>
            </a:r>
            <a:r>
              <a:rPr lang="es-MX" sz="4000" b="1" dirty="0"/>
              <a:t> </a:t>
            </a:r>
            <a:endParaRPr lang="es-MX" sz="4000" b="1" dirty="0" smtClean="0"/>
          </a:p>
          <a:p>
            <a:pPr algn="ctr">
              <a:buNone/>
            </a:pPr>
            <a:endParaRPr lang="es-ES" sz="4000" b="1"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extLst>
      <p:ext uri="{BB962C8B-B14F-4D97-AF65-F5344CB8AC3E}">
        <p14:creationId xmlns:p14="http://schemas.microsoft.com/office/powerpoint/2010/main" val="1506116632"/>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Disertar</a:t>
            </a:r>
            <a:endParaRPr lang="es-MX" dirty="0"/>
          </a:p>
        </p:txBody>
      </p:sp>
      <p:sp>
        <p:nvSpPr>
          <p:cNvPr id="3" name="2 Marcador de contenido"/>
          <p:cNvSpPr>
            <a:spLocks noGrp="1"/>
          </p:cNvSpPr>
          <p:nvPr>
            <p:ph idx="1"/>
          </p:nvPr>
        </p:nvSpPr>
        <p:spPr/>
        <p:txBody>
          <a:bodyPr>
            <a:normAutofit/>
          </a:bodyPr>
          <a:lstStyle/>
          <a:p>
            <a:r>
              <a:rPr lang="es-MX" sz="3600" dirty="0" smtClean="0"/>
              <a:t>“Los lugares más oscuros del infierno están reservados para aquellos que mantienen su neutralidad en épocas de crisis moral” (Dan Brown, Inferno).</a:t>
            </a:r>
          </a:p>
          <a:p>
            <a:r>
              <a:rPr lang="es-MX" sz="3600" dirty="0" smtClean="0"/>
              <a:t>En tiempos peligrosos, no hay mayor pecado que la pasividad.</a:t>
            </a:r>
            <a:endParaRPr lang="es-MX" sz="3600"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extLst>
      <p:ext uri="{BB962C8B-B14F-4D97-AF65-F5344CB8AC3E}">
        <p14:creationId xmlns:p14="http://schemas.microsoft.com/office/powerpoint/2010/main" val="39280169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pie de página"/>
          <p:cNvSpPr>
            <a:spLocks noGrp="1"/>
          </p:cNvSpPr>
          <p:nvPr>
            <p:ph type="ftr" sz="quarter" idx="11"/>
          </p:nvPr>
        </p:nvSpPr>
        <p:spPr/>
        <p:txBody>
          <a:bodyPr/>
          <a:lstStyle/>
          <a:p>
            <a:r>
              <a:rPr lang="es-ES" smtClean="0"/>
              <a:t>Mtro. Juan Luis Hernández Avendaño </a:t>
            </a:r>
            <a:endParaRPr lang="es-ES"/>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5616" y="481238"/>
            <a:ext cx="7344816" cy="5017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32690"/>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pie de página"/>
          <p:cNvSpPr>
            <a:spLocks noGrp="1"/>
          </p:cNvSpPr>
          <p:nvPr>
            <p:ph type="ftr" sz="quarter" idx="11"/>
          </p:nvPr>
        </p:nvSpPr>
        <p:spPr/>
        <p:txBody>
          <a:bodyPr/>
          <a:lstStyle/>
          <a:p>
            <a:r>
              <a:rPr lang="es-ES" smtClean="0"/>
              <a:t>Mtro. Juan Luis Hernández Avendaño </a:t>
            </a:r>
            <a:endParaRPr lang="es-ES"/>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409230"/>
            <a:ext cx="7920880"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0613307"/>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pie de página"/>
          <p:cNvSpPr>
            <a:spLocks noGrp="1"/>
          </p:cNvSpPr>
          <p:nvPr>
            <p:ph type="ftr" sz="quarter" idx="11"/>
          </p:nvPr>
        </p:nvSpPr>
        <p:spPr/>
        <p:txBody>
          <a:bodyPr/>
          <a:lstStyle/>
          <a:p>
            <a:r>
              <a:rPr lang="es-ES" smtClean="0"/>
              <a:t>Mtro. Juan Luis Hernández Avendaño </a:t>
            </a:r>
            <a:endParaRPr lang="es-ES"/>
          </a:p>
        </p:txBody>
      </p:sp>
      <p:pic>
        <p:nvPicPr>
          <p:cNvPr id="1026" name="Picture 2" descr="C:\Users\Juan Luis\Pictures\tortuga sobre un poste.JPG"/>
          <p:cNvPicPr>
            <a:picLocks noChangeAspect="1" noChangeArrowheads="1"/>
          </p:cNvPicPr>
          <p:nvPr/>
        </p:nvPicPr>
        <p:blipFill>
          <a:blip r:embed="rId2" cstate="print"/>
          <a:srcRect/>
          <a:stretch>
            <a:fillRect/>
          </a:stretch>
        </p:blipFill>
        <p:spPr bwMode="auto">
          <a:xfrm>
            <a:off x="2747967" y="1533525"/>
            <a:ext cx="3648075" cy="2647950"/>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pie de página"/>
          <p:cNvSpPr>
            <a:spLocks noGrp="1"/>
          </p:cNvSpPr>
          <p:nvPr>
            <p:ph type="ftr" sz="quarter" idx="11"/>
          </p:nvPr>
        </p:nvSpPr>
        <p:spPr/>
        <p:txBody>
          <a:bodyPr/>
          <a:lstStyle/>
          <a:p>
            <a:r>
              <a:rPr lang="es-ES" smtClean="0"/>
              <a:t>Mtro. Juan Luis Hernández Avendaño </a:t>
            </a:r>
            <a:endParaRPr lang="es-ES"/>
          </a:p>
        </p:txBody>
      </p:sp>
      <p:sp>
        <p:nvSpPr>
          <p:cNvPr id="4" name="3 Rectángulo"/>
          <p:cNvSpPr/>
          <p:nvPr/>
        </p:nvSpPr>
        <p:spPr>
          <a:xfrm>
            <a:off x="1979712" y="625253"/>
            <a:ext cx="4878288" cy="5355312"/>
          </a:xfrm>
          <a:prstGeom prst="rect">
            <a:avLst/>
          </a:prstGeom>
        </p:spPr>
        <p:txBody>
          <a:bodyPr wrap="square">
            <a:spAutoFit/>
          </a:bodyPr>
          <a:lstStyle/>
          <a:p>
            <a:r>
              <a:rPr lang="es-MX" b="1" dirty="0" smtClean="0"/>
              <a:t>LA TORTUGA EN EL POSTE</a:t>
            </a:r>
            <a:br>
              <a:rPr lang="es-MX" b="1" dirty="0" smtClean="0"/>
            </a:br>
            <a:r>
              <a:rPr lang="es-MX" dirty="0" smtClean="0"/>
              <a:t/>
            </a:r>
            <a:br>
              <a:rPr lang="es-MX" dirty="0" smtClean="0"/>
            </a:br>
            <a:r>
              <a:rPr lang="es-MX" dirty="0" smtClean="0"/>
              <a:t>Un joven está paseando por la plaza de un pueblo y decide tomar un descanso. </a:t>
            </a:r>
            <a:br>
              <a:rPr lang="es-MX" dirty="0" smtClean="0"/>
            </a:br>
            <a:r>
              <a:rPr lang="es-MX" dirty="0" smtClean="0"/>
              <a:t>Se sienta en un banco... al lado hay un señor de más edad y, naturalmente, comienzan a conversar sobre el país, el gobierno y finalmente sobre los Legisladores y similares.</a:t>
            </a:r>
            <a:br>
              <a:rPr lang="es-MX" dirty="0" smtClean="0"/>
            </a:br>
            <a:r>
              <a:rPr lang="es-MX" dirty="0" smtClean="0"/>
              <a:t/>
            </a:r>
            <a:br>
              <a:rPr lang="es-MX" dirty="0" smtClean="0"/>
            </a:br>
            <a:r>
              <a:rPr lang="es-MX" b="1" dirty="0" smtClean="0"/>
              <a:t>El señor le dice al joven:</a:t>
            </a:r>
            <a:r>
              <a:rPr lang="es-MX" dirty="0" smtClean="0"/>
              <a:t/>
            </a:r>
            <a:br>
              <a:rPr lang="es-MX" dirty="0" smtClean="0"/>
            </a:br>
            <a:r>
              <a:rPr lang="es-MX" dirty="0" smtClean="0"/>
              <a:t>- "¿Sabe? -</a:t>
            </a:r>
            <a:br>
              <a:rPr lang="es-MX" dirty="0" smtClean="0"/>
            </a:br>
            <a:r>
              <a:rPr lang="es-MX" dirty="0" smtClean="0"/>
              <a:t>LOS LEGISLADORES Y DEMÁS, SON COMO UNA TORTUGA EN UN POSTE."</a:t>
            </a:r>
            <a:br>
              <a:rPr lang="es-MX" dirty="0" smtClean="0"/>
            </a:br>
            <a:r>
              <a:rPr lang="es-MX" dirty="0" smtClean="0"/>
              <a:t>Después de un breve lapso, el joven responde:</a:t>
            </a:r>
            <a:br>
              <a:rPr lang="es-MX" dirty="0" smtClean="0"/>
            </a:br>
            <a:r>
              <a:rPr lang="es-MX" dirty="0" smtClean="0"/>
              <a:t>- "No comprendo bien la analogía... ¿Qué significa eso, señor?"</a:t>
            </a:r>
            <a:br>
              <a:rPr lang="es-MX" dirty="0" smtClean="0"/>
            </a:br>
            <a:r>
              <a:rPr lang="es-MX" dirty="0" smtClean="0"/>
              <a:t/>
            </a:r>
            <a:br>
              <a:rPr lang="es-MX" dirty="0" smtClean="0"/>
            </a:br>
            <a:r>
              <a:rPr lang="es-MX" dirty="0" smtClean="0"/>
              <a:t/>
            </a:r>
            <a:br>
              <a:rPr lang="es-MX" dirty="0" smtClean="0"/>
            </a:br>
            <a:endParaRPr lang="es-MX" dirty="0"/>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pie de página"/>
          <p:cNvSpPr>
            <a:spLocks noGrp="1"/>
          </p:cNvSpPr>
          <p:nvPr>
            <p:ph type="ftr" sz="quarter" idx="11"/>
          </p:nvPr>
        </p:nvSpPr>
        <p:spPr/>
        <p:txBody>
          <a:bodyPr/>
          <a:lstStyle/>
          <a:p>
            <a:r>
              <a:rPr lang="es-ES" smtClean="0"/>
              <a:t>Mtro. Juan Luis Hernández Avendaño </a:t>
            </a:r>
            <a:endParaRPr lang="es-ES"/>
          </a:p>
        </p:txBody>
      </p:sp>
      <p:sp>
        <p:nvSpPr>
          <p:cNvPr id="3" name="2 Rectángulo"/>
          <p:cNvSpPr/>
          <p:nvPr/>
        </p:nvSpPr>
        <p:spPr>
          <a:xfrm>
            <a:off x="2286000" y="318344"/>
            <a:ext cx="4572000" cy="5078313"/>
          </a:xfrm>
          <a:prstGeom prst="rect">
            <a:avLst/>
          </a:prstGeom>
        </p:spPr>
        <p:txBody>
          <a:bodyPr>
            <a:spAutoFit/>
          </a:bodyPr>
          <a:lstStyle/>
          <a:p>
            <a:r>
              <a:rPr lang="es-MX" dirty="0" smtClean="0"/>
              <a:t>Entonces, el señor le explica:</a:t>
            </a:r>
            <a:br>
              <a:rPr lang="es-MX" dirty="0" smtClean="0"/>
            </a:br>
            <a:r>
              <a:rPr lang="es-MX" dirty="0" smtClean="0"/>
              <a:t>"Si vas caminando por el campo y ves una tortuga arriba de un poste de alambrado haciendo equilibrio" </a:t>
            </a:r>
            <a:br>
              <a:rPr lang="es-MX" dirty="0" smtClean="0"/>
            </a:br>
            <a:r>
              <a:rPr lang="es-MX" b="1" i="1" dirty="0" smtClean="0"/>
              <a:t>¿Qué se te ocurre?</a:t>
            </a:r>
            <a:br>
              <a:rPr lang="es-MX" b="1" i="1" dirty="0" smtClean="0"/>
            </a:br>
            <a:r>
              <a:rPr lang="es-MX" dirty="0" smtClean="0"/>
              <a:t>Viendo la cara de incomprensión del joven, continúa con su explicación:</a:t>
            </a:r>
            <a:br>
              <a:rPr lang="es-MX" dirty="0" smtClean="0"/>
            </a:br>
            <a:r>
              <a:rPr lang="es-MX" dirty="0" smtClean="0"/>
              <a:t>- </a:t>
            </a:r>
            <a:r>
              <a:rPr lang="es-MX" b="1" dirty="0" smtClean="0"/>
              <a:t>Primero</a:t>
            </a:r>
            <a:r>
              <a:rPr lang="es-MX" dirty="0" smtClean="0"/>
              <a:t>: No entenderás cómo llegó ahí.</a:t>
            </a:r>
            <a:br>
              <a:rPr lang="es-MX" dirty="0" smtClean="0"/>
            </a:br>
            <a:r>
              <a:rPr lang="es-MX" dirty="0" smtClean="0"/>
              <a:t>- </a:t>
            </a:r>
            <a:r>
              <a:rPr lang="es-MX" b="1" dirty="0" smtClean="0"/>
              <a:t>Segundo</a:t>
            </a:r>
            <a:r>
              <a:rPr lang="es-MX" dirty="0" smtClean="0"/>
              <a:t>: No podrás creer que esté ahí.</a:t>
            </a:r>
            <a:br>
              <a:rPr lang="es-MX" dirty="0" smtClean="0"/>
            </a:br>
            <a:r>
              <a:rPr lang="es-MX" dirty="0" smtClean="0"/>
              <a:t>- </a:t>
            </a:r>
            <a:r>
              <a:rPr lang="es-MX" b="1" dirty="0" smtClean="0"/>
              <a:t>Tercero</a:t>
            </a:r>
            <a:r>
              <a:rPr lang="es-MX" dirty="0" smtClean="0"/>
              <a:t>: Sabrás que no pudo haber subido solita ahí .</a:t>
            </a:r>
            <a:br>
              <a:rPr lang="es-MX" dirty="0" smtClean="0"/>
            </a:br>
            <a:r>
              <a:rPr lang="es-MX" dirty="0" smtClean="0"/>
              <a:t>- </a:t>
            </a:r>
            <a:r>
              <a:rPr lang="es-MX" b="1" dirty="0" smtClean="0"/>
              <a:t>Cuarto</a:t>
            </a:r>
            <a:r>
              <a:rPr lang="es-MX" dirty="0" smtClean="0"/>
              <a:t>: Estarás seguro que no debería estar ahí.</a:t>
            </a:r>
            <a:br>
              <a:rPr lang="es-MX" dirty="0" smtClean="0"/>
            </a:br>
            <a:r>
              <a:rPr lang="es-MX" dirty="0" smtClean="0"/>
              <a:t>- </a:t>
            </a:r>
            <a:r>
              <a:rPr lang="es-MX" b="1" dirty="0" smtClean="0"/>
              <a:t>Quinto</a:t>
            </a:r>
            <a:r>
              <a:rPr lang="es-MX" dirty="0" smtClean="0"/>
              <a:t>: Serás consciente que no va a hacer nada útil mientras esté ahí.</a:t>
            </a:r>
            <a:br>
              <a:rPr lang="es-MX" dirty="0" smtClean="0"/>
            </a:br>
            <a:r>
              <a:rPr lang="es-MX" dirty="0" smtClean="0"/>
              <a:t>"Entonces lo único sensato sería ayudarla a bajar."</a:t>
            </a:r>
            <a:br>
              <a:rPr lang="es-MX" dirty="0" smtClean="0"/>
            </a:br>
            <a:endParaRPr lang="es-MX" dirty="0"/>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pie de página"/>
          <p:cNvSpPr>
            <a:spLocks noGrp="1"/>
          </p:cNvSpPr>
          <p:nvPr>
            <p:ph type="ftr" sz="quarter" idx="11"/>
          </p:nvPr>
        </p:nvSpPr>
        <p:spPr/>
        <p:txBody>
          <a:bodyPr/>
          <a:lstStyle/>
          <a:p>
            <a:r>
              <a:rPr lang="es-ES" smtClean="0"/>
              <a:t>Mtro. Juan Luis Hernández Avendaño </a:t>
            </a:r>
            <a:endParaRPr lang="es-ES"/>
          </a:p>
        </p:txBody>
      </p:sp>
      <p:sp>
        <p:nvSpPr>
          <p:cNvPr id="3" name="2 Rectángulo"/>
          <p:cNvSpPr/>
          <p:nvPr/>
        </p:nvSpPr>
        <p:spPr>
          <a:xfrm>
            <a:off x="2286000" y="2118837"/>
            <a:ext cx="4572000" cy="3539430"/>
          </a:xfrm>
          <a:prstGeom prst="rect">
            <a:avLst/>
          </a:prstGeom>
        </p:spPr>
        <p:txBody>
          <a:bodyPr>
            <a:spAutoFit/>
          </a:bodyPr>
          <a:lstStyle/>
          <a:p>
            <a:r>
              <a:rPr lang="es-MX" sz="2800" dirty="0" smtClean="0"/>
              <a:t>EN LAS PRÓXIMAS ELECCIONES ,</a:t>
            </a:r>
            <a:br>
              <a:rPr lang="es-MX" sz="2800" dirty="0" smtClean="0"/>
            </a:br>
            <a:r>
              <a:rPr lang="es-MX" sz="2800" dirty="0" smtClean="0"/>
              <a:t/>
            </a:r>
            <a:br>
              <a:rPr lang="es-MX" sz="2800" dirty="0" smtClean="0"/>
            </a:br>
            <a:r>
              <a:rPr lang="es-MX" sz="2800" dirty="0" smtClean="0"/>
              <a:t>HAGÁMOSLO BIEN, TRATEMOS DE QUE NINGÚN ANIMAL SUBA AL POSTE.</a:t>
            </a:r>
            <a:br>
              <a:rPr lang="es-MX" sz="2800" dirty="0" smtClean="0"/>
            </a:br>
            <a:endParaRPr lang="es-MX" sz="2800" dirty="0"/>
          </a:p>
        </p:txBody>
      </p:sp>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normAutofit fontScale="90000"/>
          </a:bodyPr>
          <a:lstStyle/>
          <a:p>
            <a:pPr algn="ctr"/>
            <a:r>
              <a:rPr lang="es-MX" dirty="0" smtClean="0"/>
              <a:t/>
            </a:r>
            <a:br>
              <a:rPr lang="es-MX" dirty="0" smtClean="0"/>
            </a:br>
            <a:r>
              <a:rPr lang="es-MX" dirty="0" smtClean="0"/>
              <a:t/>
            </a:r>
            <a:br>
              <a:rPr lang="es-MX" dirty="0" smtClean="0"/>
            </a:br>
            <a:endParaRPr lang="es-MX" dirty="0"/>
          </a:p>
        </p:txBody>
      </p:sp>
      <p:sp>
        <p:nvSpPr>
          <p:cNvPr id="7" name="6 Marcador de contenido"/>
          <p:cNvSpPr>
            <a:spLocks noGrp="1"/>
          </p:cNvSpPr>
          <p:nvPr>
            <p:ph idx="1"/>
          </p:nvPr>
        </p:nvSpPr>
        <p:spPr/>
        <p:txBody>
          <a:bodyPr>
            <a:normAutofit/>
          </a:bodyPr>
          <a:lstStyle/>
          <a:p>
            <a:pPr algn="ctr">
              <a:buNone/>
            </a:pPr>
            <a:r>
              <a:rPr lang="es-MX" sz="4400" dirty="0" smtClean="0"/>
              <a:t>MUCHAS GRACIAS</a:t>
            </a:r>
            <a:r>
              <a:rPr lang="es-MX" sz="4400" smtClean="0"/>
              <a:t/>
            </a:r>
            <a:br>
              <a:rPr lang="es-MX" sz="4400" smtClean="0"/>
            </a:br>
            <a:r>
              <a:rPr lang="es-MX" sz="4000" smtClean="0">
                <a:solidFill>
                  <a:schemeClr val="bg2">
                    <a:lumMod val="50000"/>
                  </a:schemeClr>
                </a:solidFill>
              </a:rPr>
              <a:t>www.juanluishernandez.com.mx</a:t>
            </a:r>
            <a:r>
              <a:rPr lang="es-MX" sz="4400" dirty="0" smtClean="0"/>
              <a:t/>
            </a:r>
            <a:br>
              <a:rPr lang="es-MX" sz="4400" dirty="0" smtClean="0"/>
            </a:br>
            <a:r>
              <a:rPr lang="es-MX" sz="4400" dirty="0" smtClean="0"/>
              <a:t>juanluisha@live.com.mx</a:t>
            </a:r>
            <a:endParaRPr lang="es-MX" sz="4400" dirty="0"/>
          </a:p>
        </p:txBody>
      </p:sp>
      <p:sp>
        <p:nvSpPr>
          <p:cNvPr id="2" name="1 Marcador de pie de página"/>
          <p:cNvSpPr>
            <a:spLocks noGrp="1"/>
          </p:cNvSpPr>
          <p:nvPr>
            <p:ph type="ftr" sz="quarter" idx="11"/>
          </p:nvPr>
        </p:nvSpPr>
        <p:spPr/>
        <p:txBody>
          <a:bodyPr/>
          <a:lstStyle/>
          <a:p>
            <a:r>
              <a:rPr lang="es-ES" smtClean="0"/>
              <a:t>Mtro. Juan Luis Hernández Avendaño </a:t>
            </a:r>
            <a:endParaRPr lang="es-ES"/>
          </a:p>
        </p:txBody>
      </p:sp>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MX"/>
          </a:p>
        </p:txBody>
      </p:sp>
      <p:sp>
        <p:nvSpPr>
          <p:cNvPr id="3" name="2 Marcador de contenido"/>
          <p:cNvSpPr>
            <a:spLocks noGrp="1"/>
          </p:cNvSpPr>
          <p:nvPr>
            <p:ph idx="1"/>
          </p:nvPr>
        </p:nvSpPr>
        <p:spPr/>
        <p:txBody>
          <a:bodyPr/>
          <a:lstStyle/>
          <a:p>
            <a:endParaRPr lang="es-MX"/>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1773</TotalTime>
  <Words>2942</Words>
  <Application>Microsoft Macintosh PowerPoint</Application>
  <PresentationFormat>Presentación en pantalla (16:10)</PresentationFormat>
  <Paragraphs>297</Paragraphs>
  <Slides>46</Slides>
  <Notes>0</Notes>
  <HiddenSlides>0</HiddenSlides>
  <MMClips>0</MMClips>
  <ScaleCrop>false</ScaleCrop>
  <HeadingPairs>
    <vt:vector size="4" baseType="variant">
      <vt:variant>
        <vt:lpstr>Tema</vt:lpstr>
      </vt:variant>
      <vt:variant>
        <vt:i4>1</vt:i4>
      </vt:variant>
      <vt:variant>
        <vt:lpstr>Títulos de diapositiva</vt:lpstr>
      </vt:variant>
      <vt:variant>
        <vt:i4>46</vt:i4>
      </vt:variant>
    </vt:vector>
  </HeadingPairs>
  <TitlesOfParts>
    <vt:vector size="47" baseType="lpstr">
      <vt:lpstr>Flujo</vt:lpstr>
      <vt:lpstr>Mtro. Juan Luis Hernández Avendaño Politólogo</vt:lpstr>
      <vt:lpstr>UNA MIRADA GLOBAL</vt:lpstr>
      <vt:lpstr>La desigualdad mundial</vt:lpstr>
      <vt:lpstr>Análisis desde Arriba</vt:lpstr>
      <vt:lpstr>Desigualdad en el mundo (CEPAL)</vt:lpstr>
      <vt:lpstr>Algunas ideas de nuestro tiempo</vt:lpstr>
      <vt:lpstr>Presentación de PowerPoint</vt:lpstr>
      <vt:lpstr>Algunas ideas de nuestro tiempo</vt:lpstr>
      <vt:lpstr>Ética y negocios</vt:lpstr>
      <vt:lpstr>Milton Friedman</vt:lpstr>
      <vt:lpstr>Cambio climático</vt:lpstr>
      <vt:lpstr>Aldea global y drogas</vt:lpstr>
      <vt:lpstr>Las paradojas de México. OCDE</vt:lpstr>
      <vt:lpstr>México y sus datos</vt:lpstr>
      <vt:lpstr>México y sus datos</vt:lpstr>
      <vt:lpstr>México y sus datos</vt:lpstr>
      <vt:lpstr>México y sus datos (Coneval)</vt:lpstr>
      <vt:lpstr>México y sus datos</vt:lpstr>
      <vt:lpstr>México y sus datos</vt:lpstr>
      <vt:lpstr>Salarios en México</vt:lpstr>
      <vt:lpstr>Sueldos de secretarios de estado (OCDE/IFAI)</vt:lpstr>
      <vt:lpstr>Las mayores economías mundiales</vt:lpstr>
      <vt:lpstr>Pobreza y Desigualdad</vt:lpstr>
      <vt:lpstr>Pobreza y Desigualdad</vt:lpstr>
      <vt:lpstr>México y sus datos</vt:lpstr>
      <vt:lpstr>México y sus datos</vt:lpstr>
      <vt:lpstr>Consumo y ciudadanía</vt:lpstr>
      <vt:lpstr>México y sus datos</vt:lpstr>
      <vt:lpstr>Procesos. Corrupción</vt:lpstr>
      <vt:lpstr>Datos de corrupción, 2011</vt:lpstr>
      <vt:lpstr>Educación y Ciencia</vt:lpstr>
      <vt:lpstr>Educación y Ciencia</vt:lpstr>
      <vt:lpstr>Para mirar la política mexicana</vt:lpstr>
      <vt:lpstr>Agenda para seguir construyendo México</vt:lpstr>
      <vt:lpstr>Agenda para seguir construyendo México</vt:lpstr>
      <vt:lpstr>Agenda para seguir construyendo México</vt:lpstr>
      <vt:lpstr>  Agenda para seguir construyendo México</vt:lpstr>
      <vt:lpstr>Disertar</vt:lpstr>
      <vt:lpstr>Presentación de PowerPoint</vt:lpstr>
      <vt:lpstr>Presentación de PowerPoint</vt:lpstr>
      <vt:lpstr>Presentación de PowerPoint</vt:lpstr>
      <vt:lpstr>Presentación de PowerPoint</vt:lpstr>
      <vt:lpstr>Presentación de PowerPoint</vt:lpstr>
      <vt:lpstr>Presentación de PowerPoint</vt:lpstr>
      <vt:lpstr>  </vt:lpstr>
      <vt:lpstr>Presentación de PowerPoint</vt:lpstr>
    </vt:vector>
  </TitlesOfParts>
  <Company>Universidad Iberoamericana Puebla.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Mtro. Juan luis hernández avendaño Politólogo</dc:title>
  <dc:creator>HERNANDEZ AVENDAÑO JUAN LUIS</dc:creator>
  <cp:lastModifiedBy>Oscar A. Pérez Sayago</cp:lastModifiedBy>
  <cp:revision>90</cp:revision>
  <dcterms:created xsi:type="dcterms:W3CDTF">2011-04-25T00:43:44Z</dcterms:created>
  <dcterms:modified xsi:type="dcterms:W3CDTF">2015-09-30T22:57:11Z</dcterms:modified>
</cp:coreProperties>
</file>