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10/10/2017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925960"/>
            <a:ext cx="8305800" cy="1143000"/>
          </a:xfrm>
        </p:spPr>
        <p:txBody>
          <a:bodyPr>
            <a:normAutofit/>
          </a:bodyPr>
          <a:lstStyle/>
          <a:p>
            <a:r>
              <a:rPr lang="es-SV" sz="2400" b="1" i="1" dirty="0" err="1" smtClean="0"/>
              <a:t>Emproblemados</a:t>
            </a:r>
            <a:r>
              <a:rPr lang="es-SV" sz="2400" b="1" i="1" dirty="0" smtClean="0"/>
              <a:t> con el oficio, el método y el sujeto de la teología desde la praxis comunitaria</a:t>
            </a:r>
            <a:endParaRPr lang="es-SV" sz="2400" b="1" i="1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8204448" cy="1470025"/>
          </a:xfrm>
        </p:spPr>
        <p:txBody>
          <a:bodyPr>
            <a:noAutofit/>
          </a:bodyPr>
          <a:lstStyle/>
          <a:p>
            <a:pPr algn="ctr"/>
            <a:r>
              <a:rPr lang="es-SV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Teología narrada por el pueblo pobre en </a:t>
            </a:r>
            <a:r>
              <a:rPr lang="es-SV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comunidad</a:t>
            </a:r>
            <a:endParaRPr lang="es-SV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220072" y="5949280"/>
            <a:ext cx="3923928" cy="7585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SV" sz="2200" b="1" dirty="0" smtClean="0"/>
              <a:t>Francisco Bosch</a:t>
            </a:r>
          </a:p>
          <a:p>
            <a:r>
              <a:rPr lang="es-SV" sz="2200" b="1" dirty="0" smtClean="0"/>
              <a:t>México DF</a:t>
            </a:r>
            <a:endParaRPr lang="es-SV" sz="2200" b="1" dirty="0"/>
          </a:p>
        </p:txBody>
      </p:sp>
      <p:pic>
        <p:nvPicPr>
          <p:cNvPr id="1026" name="Picture 2" descr="C:\Users\Francisco Bosch\Documents\EGD\FINAL version 2016\imagenes\usu contratap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97639"/>
            <a:ext cx="784842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31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3970784" cy="4611216"/>
          </a:xfrm>
        </p:spPr>
        <p:txBody>
          <a:bodyPr>
            <a:normAutofit fontScale="92500"/>
          </a:bodyPr>
          <a:lstStyle/>
          <a:p>
            <a:r>
              <a:rPr lang="es-SV" dirty="0" smtClean="0"/>
              <a:t>Un calendario, una geografía,  un rostro. </a:t>
            </a:r>
            <a:endParaRPr lang="es-SV" dirty="0" smtClean="0"/>
          </a:p>
          <a:p>
            <a:endParaRPr lang="es-SV" dirty="0" smtClean="0"/>
          </a:p>
          <a:p>
            <a:r>
              <a:rPr lang="es-SV" dirty="0" smtClean="0"/>
              <a:t>Un grito como despertador en pleno día</a:t>
            </a:r>
          </a:p>
          <a:p>
            <a:endParaRPr lang="es-SV" dirty="0" smtClean="0"/>
          </a:p>
          <a:p>
            <a:r>
              <a:rPr lang="es-SV" dirty="0" smtClean="0"/>
              <a:t>Una tradición nuestra: educación popular, teología de la liberación y narraciones de la realidad mágica</a:t>
            </a:r>
          </a:p>
          <a:p>
            <a:endParaRPr lang="es-SV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Antes de comenzar…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Francisco Bosch\Documents\EGD\FINAL version 2016\imagenes\tercera parte\2 VICT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68760"/>
            <a:ext cx="3888432" cy="534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47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204864"/>
            <a:ext cx="4752528" cy="3657599"/>
          </a:xfrm>
        </p:spPr>
        <p:txBody>
          <a:bodyPr/>
          <a:lstStyle/>
          <a:p>
            <a:pPr marL="0" indent="0" algn="ctr">
              <a:buNone/>
            </a:pPr>
            <a:r>
              <a:rPr lang="es-SV" sz="2400" i="1" dirty="0"/>
              <a:t>Cuantos más hilos se trenzan, </a:t>
            </a:r>
            <a:r>
              <a:rPr lang="es-SV" sz="2400" i="1" dirty="0" smtClean="0"/>
              <a:t/>
            </a:r>
            <a:br>
              <a:rPr lang="es-SV" sz="2400" i="1" dirty="0" smtClean="0"/>
            </a:br>
            <a:r>
              <a:rPr lang="es-SV" sz="2400" i="1" dirty="0" smtClean="0"/>
              <a:t>más </a:t>
            </a:r>
            <a:r>
              <a:rPr lang="es-SV" sz="2400" i="1" dirty="0"/>
              <a:t>hermoso es el diseño,</a:t>
            </a:r>
          </a:p>
          <a:p>
            <a:pPr marL="0" indent="0" algn="ctr">
              <a:buNone/>
            </a:pPr>
            <a:r>
              <a:rPr lang="es-SV" sz="2400" i="1" dirty="0"/>
              <a:t>reflejando los colores que pintan el universo,</a:t>
            </a:r>
          </a:p>
          <a:p>
            <a:pPr marL="0" indent="0" algn="ctr">
              <a:buNone/>
            </a:pPr>
            <a:r>
              <a:rPr lang="es-SV" sz="2400" i="1" dirty="0"/>
              <a:t>la belleza de la trama le viene de lo complejo. </a:t>
            </a:r>
            <a:endParaRPr lang="es-SV" sz="2400" i="1" dirty="0" smtClean="0"/>
          </a:p>
          <a:p>
            <a:pPr marL="0" indent="0" algn="ctr">
              <a:buNone/>
            </a:pPr>
            <a:endParaRPr lang="es-SV" sz="2400" i="1" dirty="0"/>
          </a:p>
          <a:p>
            <a:pPr marL="0" indent="0" algn="r">
              <a:buNone/>
            </a:pPr>
            <a:r>
              <a:rPr lang="es-SV" sz="1800" dirty="0"/>
              <a:t>Humberto </a:t>
            </a:r>
            <a:r>
              <a:rPr lang="es-SV" sz="1800" dirty="0" err="1"/>
              <a:t>Pegoraro</a:t>
            </a:r>
            <a:r>
              <a:rPr lang="es-SV" sz="1800" dirty="0"/>
              <a:t>, La belleza de la trama</a:t>
            </a:r>
          </a:p>
          <a:p>
            <a:pPr marL="0" indent="0">
              <a:buNone/>
            </a:pPr>
            <a:endParaRPr lang="es-SV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764704"/>
            <a:ext cx="8521352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s-SV" sz="4400" b="1" dirty="0">
                <a:effectLst/>
              </a:rPr>
              <a:t>Una parábola central: </a:t>
            </a:r>
            <a:br>
              <a:rPr lang="es-SV" sz="4400" b="1" dirty="0">
                <a:effectLst/>
              </a:rPr>
            </a:br>
            <a:r>
              <a:rPr lang="es-SV" sz="4400" b="1" dirty="0" smtClean="0">
                <a:effectLst/>
              </a:rPr>
              <a:t>Hacia </a:t>
            </a:r>
            <a:r>
              <a:rPr lang="es-SV" sz="4400" b="1" dirty="0">
                <a:effectLst/>
              </a:rPr>
              <a:t>una teología del entramado</a:t>
            </a:r>
            <a:endParaRPr lang="es-SV" sz="4400" dirty="0">
              <a:effectLst/>
            </a:endParaRPr>
          </a:p>
        </p:txBody>
      </p:sp>
      <p:pic>
        <p:nvPicPr>
          <p:cNvPr id="4" name="3 Imagen" descr="C:\Users\Francisco Bosch\Documents\proyecto TEOLOGIA NUESTRAMERICANA\mexico\TramaUrdimbr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" t="3652" r="4878" b="18258"/>
          <a:stretch/>
        </p:blipFill>
        <p:spPr bwMode="auto">
          <a:xfrm>
            <a:off x="5436096" y="2132856"/>
            <a:ext cx="3408784" cy="4536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199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SV" sz="2400" i="1" dirty="0"/>
              <a:t> ¡Te alabo, Padre, Señor de cielo y tierra, porque, ocultando estas cosas a los sabios y entendidos, se las diste a conocer a </a:t>
            </a:r>
            <a:r>
              <a:rPr lang="es-SV" sz="2400" b="1" i="1" dirty="0"/>
              <a:t>la gente </a:t>
            </a:r>
            <a:r>
              <a:rPr lang="es-SV" sz="2400" b="1" i="1" dirty="0" smtClean="0"/>
              <a:t>sencilla</a:t>
            </a:r>
            <a:r>
              <a:rPr lang="es-SV" sz="2400" i="1" dirty="0"/>
              <a:t>! Sí, Padre, ésa ha sido tu elección (</a:t>
            </a:r>
            <a:r>
              <a:rPr lang="es-SV" sz="2400" i="1" dirty="0" err="1"/>
              <a:t>Lc</a:t>
            </a:r>
            <a:r>
              <a:rPr lang="es-SV" sz="2400" i="1" dirty="0"/>
              <a:t> 10,21</a:t>
            </a:r>
            <a:r>
              <a:rPr lang="es-SV" sz="2400" i="1" dirty="0" smtClean="0"/>
              <a:t>).</a:t>
            </a:r>
          </a:p>
          <a:p>
            <a:pPr marL="0" indent="0">
              <a:buNone/>
            </a:pPr>
            <a:endParaRPr lang="es-SV" sz="2400" i="1" dirty="0"/>
          </a:p>
          <a:p>
            <a:r>
              <a:rPr lang="es-SV" sz="2400" i="1" dirty="0"/>
              <a:t>La colonia es en nuestro cuerpos </a:t>
            </a:r>
            <a:r>
              <a:rPr lang="es-SV" sz="2400" i="1" dirty="0" smtClean="0"/>
              <a:t>(‘Dejen que hable mi piel’) y </a:t>
            </a:r>
            <a:r>
              <a:rPr lang="es-SV" sz="2400" i="1" dirty="0"/>
              <a:t>la potencia descolonizadora  de </a:t>
            </a:r>
            <a:r>
              <a:rPr lang="es-SV" sz="2400" i="1" dirty="0" err="1"/>
              <a:t>lxs</a:t>
            </a:r>
            <a:r>
              <a:rPr lang="es-SV" sz="2400" i="1" dirty="0"/>
              <a:t> pobres</a:t>
            </a:r>
            <a:r>
              <a:rPr lang="es-SV" sz="2400" i="1" dirty="0" smtClean="0"/>
              <a:t>.</a:t>
            </a:r>
          </a:p>
          <a:p>
            <a:endParaRPr lang="es-SV" sz="2400" i="1" dirty="0"/>
          </a:p>
          <a:p>
            <a:r>
              <a:rPr lang="es-SV" sz="2400" i="1" dirty="0" err="1" smtClean="0"/>
              <a:t>Caminhada</a:t>
            </a:r>
            <a:r>
              <a:rPr lang="es-SV" sz="2400" i="1" dirty="0" smtClean="0"/>
              <a:t> de escuchadores comunitarios: sobre primaveras e inviernos vistos desde abajo o tejidos en tiempos de </a:t>
            </a:r>
            <a:r>
              <a:rPr lang="es-SV" sz="2400" i="1" dirty="0" err="1" smtClean="0"/>
              <a:t>Kakistocratas</a:t>
            </a:r>
            <a:r>
              <a:rPr lang="es-SV" sz="2400" i="1" dirty="0" smtClean="0"/>
              <a:t>. </a:t>
            </a:r>
          </a:p>
          <a:p>
            <a:endParaRPr lang="es-SV" sz="2400" i="1" dirty="0" smtClean="0"/>
          </a:p>
          <a:p>
            <a:r>
              <a:rPr lang="es-SV" sz="2400" i="1" dirty="0" err="1" smtClean="0"/>
              <a:t>TdL</a:t>
            </a:r>
            <a:r>
              <a:rPr lang="es-SV" sz="2400" i="1" dirty="0" smtClean="0"/>
              <a:t> ¿escritorios y comunidades?  J. H. Pico</a:t>
            </a:r>
          </a:p>
          <a:p>
            <a:pPr marL="0" indent="0">
              <a:buNone/>
            </a:pPr>
            <a:endParaRPr lang="es-SV" sz="2400" i="1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Desde las comunidades de 							</a:t>
            </a:r>
            <a:r>
              <a:rPr lang="es-SV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NuestrAmérica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793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SV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/>
          <a:lstStyle/>
          <a:p>
            <a:pPr algn="ctr"/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Des(a)</a:t>
            </a:r>
            <a:r>
              <a:rPr lang="es-SV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nudar</a:t>
            </a: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hilos: el oficio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C:\Users\Francisco Bosch\Documents\proyecto TEOLOGIA NUESTRAMERICANA\uruguay\material taller 24 JUNIO\fotos\DSCN986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272808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95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57328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es-SV" sz="2000" i="1" dirty="0"/>
              <a:t>Sin embargo, frente a la opresión, el saqueo y el abandono, nuestra respuesta es la vida. Ni los diluvios ni las pestes, ni las hambrunas ni los cataclismos, ni siquiera las guerras eternas a través de los siglos y los siglos han conseguido </a:t>
            </a:r>
            <a:r>
              <a:rPr lang="es-SV" sz="2000" i="1" dirty="0" smtClean="0"/>
              <a:t>reducir </a:t>
            </a:r>
            <a:r>
              <a:rPr lang="es-SV" sz="2000" i="1" dirty="0"/>
              <a:t>la ventaja tenaz de la vida sobre la muerte</a:t>
            </a:r>
            <a:r>
              <a:rPr lang="es-SV" sz="2000" i="1" dirty="0" smtClean="0"/>
              <a:t>.</a:t>
            </a:r>
            <a:br>
              <a:rPr lang="es-SV" sz="2000" i="1" dirty="0" smtClean="0"/>
            </a:br>
            <a:r>
              <a:rPr lang="es-SV" sz="2000" i="1" dirty="0" err="1" smtClean="0"/>
              <a:t>Gabo</a:t>
            </a:r>
            <a:r>
              <a:rPr lang="es-SV" sz="2000" i="1" dirty="0" smtClean="0"/>
              <a:t> (1982)</a:t>
            </a:r>
          </a:p>
          <a:p>
            <a:pPr marL="0" indent="0">
              <a:buNone/>
            </a:pPr>
            <a:endParaRPr lang="es-SV" sz="2000" i="1" dirty="0"/>
          </a:p>
          <a:p>
            <a:r>
              <a:rPr lang="es-SV" sz="2400" dirty="0"/>
              <a:t>¿Cómo narrar esta ventaja de la vida, esta resurrección, sin </a:t>
            </a:r>
            <a:r>
              <a:rPr lang="es-SV" sz="2400" dirty="0" smtClean="0"/>
              <a:t>ningunear </a:t>
            </a:r>
            <a:r>
              <a:rPr lang="es-SV" sz="2400" dirty="0"/>
              <a:t>la noche que todavía nos envuelve? </a:t>
            </a:r>
            <a:r>
              <a:rPr lang="es-SV" sz="2400" dirty="0" smtClean="0"/>
              <a:t>Experiencia del primer cristianismo: con el grito del artesano fresco fueron narrando la Buena Noticia de su vida, su lucha y su causa. </a:t>
            </a:r>
          </a:p>
          <a:p>
            <a:pPr marL="0" indent="0">
              <a:buNone/>
            </a:pPr>
            <a:endParaRPr lang="es-SV" sz="1600" dirty="0"/>
          </a:p>
          <a:p>
            <a:r>
              <a:rPr lang="es-SV" sz="2400" dirty="0" smtClean="0"/>
              <a:t>El gerundio como método.</a:t>
            </a:r>
          </a:p>
          <a:p>
            <a:pPr marL="0" indent="0">
              <a:buNone/>
            </a:pPr>
            <a:endParaRPr lang="es-SV" sz="2400" dirty="0" smtClean="0"/>
          </a:p>
          <a:p>
            <a:r>
              <a:rPr lang="es-SV" sz="2400" dirty="0" smtClean="0"/>
              <a:t>El cómo de nuestro quehacer, el camino que hacemos en colectivo: Ver-Juzgar-Actuar + Capitulo 8 de ‘La alegría del amor’</a:t>
            </a:r>
          </a:p>
          <a:p>
            <a:pPr marL="0" indent="0">
              <a:buNone/>
            </a:pPr>
            <a:r>
              <a:rPr lang="es-SV" sz="2400" dirty="0" smtClean="0"/>
              <a:t> </a:t>
            </a:r>
            <a:endParaRPr lang="es-SV" sz="2400" dirty="0"/>
          </a:p>
        </p:txBody>
      </p:sp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 fontScale="90000"/>
          </a:bodyPr>
          <a:lstStyle/>
          <a:p>
            <a:pPr algn="ctr"/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Despertar a la trama: el método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1442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152400"/>
            <a:ext cx="8640960" cy="1044352"/>
          </a:xfrm>
        </p:spPr>
        <p:txBody>
          <a:bodyPr>
            <a:normAutofit fontScale="90000"/>
          </a:bodyPr>
          <a:lstStyle/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Primer movimiento: Ver en compañía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Francisco Bosch\Documents\SOTER 16 17\imagenes\DSCN956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776864" cy="4824536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461079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51520" y="152400"/>
            <a:ext cx="8640960" cy="1219200"/>
          </a:xfrm>
        </p:spPr>
        <p:txBody>
          <a:bodyPr>
            <a:normAutofit fontScale="90000"/>
          </a:bodyPr>
          <a:lstStyle/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Segundo </a:t>
            </a:r>
            <a:r>
              <a:rPr lang="es-SV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movimiento: </a:t>
            </a: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es-SV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Juntxs</a:t>
            </a: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SV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</a:t>
            </a: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-pensarnos</a:t>
            </a:r>
            <a:endParaRPr lang="es-SV" dirty="0"/>
          </a:p>
        </p:txBody>
      </p:sp>
      <p:pic>
        <p:nvPicPr>
          <p:cNvPr id="4" name="3 Marcador de contenido" descr="C:\Users\Francisco Bosch\Documents\proyecto TEOLOGIA NUESTRAMERICANA\BOLIVIA\fotos taller\dia 2\DSCN201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6840760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8694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SV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Tercer </a:t>
            </a:r>
            <a:r>
              <a:rPr lang="es-SV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movimiento: </a:t>
            </a:r>
            <a:br>
              <a:rPr lang="es-SV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SV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Narrar desde la cotidianidad</a:t>
            </a:r>
            <a:endParaRPr lang="es-SV" dirty="0"/>
          </a:p>
        </p:txBody>
      </p:sp>
      <p:pic>
        <p:nvPicPr>
          <p:cNvPr id="4" name="3 Imagen" descr="C:\Users\Francisco Bosch\Documents\proyecto TEOLOGIA NUESTRAMERICANA\BOLIVIA\fotos taller\dia 2\DSCN2055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36"/>
          <a:stretch/>
        </p:blipFill>
        <p:spPr bwMode="auto">
          <a:xfrm>
            <a:off x="755576" y="1556792"/>
            <a:ext cx="7632848" cy="48965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0466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espiral epistemológico: </a:t>
            </a:r>
            <a:b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Partir de los despertares</a:t>
            </a:r>
            <a:endParaRPr lang="es-SV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Francisco Bosch\Documents\proyecto TEOLOGIA NUESTRAMERICANA\BOLIVIA\fotos taller\dia 2\DSCN199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136904" cy="4392488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177378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Quinto movimiento: </a:t>
            </a:r>
            <a:b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Canonizar la narración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Francisco Bosch\Documents\proyecto TEOLOGIA NUESTRAMERICANA\BOLIVIA\fotos taller\dia 3\DSCN20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3891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83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21528" y="1916832"/>
            <a:ext cx="3665271" cy="1728192"/>
          </a:xfrm>
        </p:spPr>
        <p:txBody>
          <a:bodyPr/>
          <a:lstStyle/>
          <a:p>
            <a:r>
              <a:rPr lang="es-AR" i="1" dirty="0" smtClean="0"/>
              <a:t>Jugar </a:t>
            </a:r>
            <a:r>
              <a:rPr lang="es-AR" i="1" dirty="0"/>
              <a:t>con otra </a:t>
            </a:r>
            <a:r>
              <a:rPr lang="es-AR" i="1" dirty="0" smtClean="0"/>
              <a:t>amiga. Si </a:t>
            </a:r>
            <a:r>
              <a:rPr lang="es-AR" i="1" dirty="0"/>
              <a:t>está peleado decir perdón y jugar mucho.</a:t>
            </a:r>
            <a:endParaRPr lang="es-SV" i="1" dirty="0"/>
          </a:p>
          <a:p>
            <a:endParaRPr lang="es-SV" dirty="0"/>
          </a:p>
        </p:txBody>
      </p:sp>
      <p:pic>
        <p:nvPicPr>
          <p:cNvPr id="4" name="Picture 3" descr="C:\Users\Francisco Bosch\Documents\SOTER 16 17\imagenes\IMG-20170707-WA0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93" b="12331"/>
          <a:stretch/>
        </p:blipFill>
        <p:spPr bwMode="auto">
          <a:xfrm>
            <a:off x="3352187" y="3906983"/>
            <a:ext cx="5783429" cy="290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Francisco Bosch\Documents\SOTER 16 17\imagenes\IMG-20170707-WA00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976"/>
          <a:stretch/>
        </p:blipFill>
        <p:spPr bwMode="auto">
          <a:xfrm>
            <a:off x="35496" y="1556792"/>
            <a:ext cx="4986033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Título"/>
          <p:cNvSpPr txBox="1">
            <a:spLocks/>
          </p:cNvSpPr>
          <p:nvPr/>
        </p:nvSpPr>
        <p:spPr>
          <a:xfrm>
            <a:off x="457200" y="152400"/>
            <a:ext cx="8229600" cy="972344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SV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Danzar el entramado: El sujeto</a:t>
            </a:r>
            <a:endParaRPr lang="es-SV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009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Francisco Bosch\Documents\TALLEREANDO 2016\COCHABAMBA julio 2016\TALLER mision abierto\fotos\DSCN330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3960440" cy="2952328"/>
          </a:xfrm>
          <a:prstGeom prst="rect">
            <a:avLst/>
          </a:prstGeom>
          <a:noFill/>
          <a:extLst/>
        </p:spPr>
      </p:pic>
      <p:sp>
        <p:nvSpPr>
          <p:cNvPr id="5" name="4 CuadroTexto"/>
          <p:cNvSpPr txBox="1"/>
          <p:nvPr/>
        </p:nvSpPr>
        <p:spPr>
          <a:xfrm>
            <a:off x="4355976" y="1556792"/>
            <a:ext cx="460851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SV" sz="2000" i="1" dirty="0"/>
              <a:t>El reino de Dios se parece a una señora que vivía en el campo ya de edad, sola,  vida sufrida en la pobreza, en épocas de sequía donde hacía falta alimentos había  escases de agua y la soledad.</a:t>
            </a:r>
            <a:endParaRPr lang="es-SV" sz="2000" dirty="0"/>
          </a:p>
          <a:p>
            <a:r>
              <a:rPr lang="es-SV" sz="2000" i="1" dirty="0"/>
              <a:t>A la anciana se encontró con un catequista y tuvo una conversación con ella, que le conto todo su sufrimiento y el hombre le pregunto: ¿cómo vas a vivir este tiempo?, porque falta mucho para que llueva. Ella respondió “</a:t>
            </a:r>
            <a:r>
              <a:rPr lang="es-SV" sz="2000" i="1" dirty="0" err="1"/>
              <a:t>Diuscha</a:t>
            </a:r>
            <a:r>
              <a:rPr lang="es-SV" sz="2000" i="1" dirty="0"/>
              <a:t> </a:t>
            </a:r>
            <a:r>
              <a:rPr lang="es-SV" sz="2000" i="1" dirty="0" err="1"/>
              <a:t>Yachan</a:t>
            </a:r>
            <a:r>
              <a:rPr lang="es-SV" sz="2000" i="1" dirty="0"/>
              <a:t> </a:t>
            </a:r>
            <a:r>
              <a:rPr lang="es-SV" sz="2000" i="1" dirty="0" err="1"/>
              <a:t>imaynatachus</a:t>
            </a:r>
            <a:r>
              <a:rPr lang="es-SV" sz="2000" i="1" dirty="0"/>
              <a:t> </a:t>
            </a:r>
            <a:r>
              <a:rPr lang="es-SV" sz="2000" i="1" dirty="0" err="1"/>
              <a:t>hiywakunawanta</a:t>
            </a:r>
            <a:r>
              <a:rPr lang="es-SV" sz="2000" i="1" dirty="0"/>
              <a:t>” </a:t>
            </a:r>
            <a:endParaRPr lang="es-SV" sz="2000" dirty="0"/>
          </a:p>
          <a:p>
            <a:r>
              <a:rPr lang="es-SV" sz="2000" i="1" dirty="0"/>
              <a:t>  (Sabrá Dios como criarme). </a:t>
            </a:r>
            <a:endParaRPr lang="es-SV" sz="2000" dirty="0"/>
          </a:p>
          <a:p>
            <a:r>
              <a:rPr lang="es-SV" sz="2000" i="1" dirty="0"/>
              <a:t>El hombre al oírle la respuesta se quedó mudo y en su interior  iba repitiendo  la frase  en quechua.</a:t>
            </a:r>
            <a:endParaRPr lang="es-SV" sz="2000" dirty="0"/>
          </a:p>
          <a:p>
            <a:endParaRPr lang="es-SV" dirty="0"/>
          </a:p>
        </p:txBody>
      </p:sp>
      <p:sp>
        <p:nvSpPr>
          <p:cNvPr id="6" name="2 Título"/>
          <p:cNvSpPr txBox="1">
            <a:spLocks/>
          </p:cNvSpPr>
          <p:nvPr/>
        </p:nvSpPr>
        <p:spPr>
          <a:xfrm>
            <a:off x="609600" y="304800"/>
            <a:ext cx="8229600" cy="96396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SV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PD: Tejidos no fotos…</a:t>
            </a:r>
            <a:endParaRPr lang="es-SV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044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675112"/>
          </a:xfrm>
        </p:spPr>
        <p:txBody>
          <a:bodyPr/>
          <a:lstStyle/>
          <a:p>
            <a:pPr marL="0" indent="0">
              <a:buNone/>
            </a:pPr>
            <a:r>
              <a:rPr lang="es-SV" i="1" dirty="0"/>
              <a:t>Una nueva y arrasadora utopía de la vida, donde nadie pueda decidir por otros hasta la forma de morir, donde de veras sea cierto el amor y sea posible la felicidad, y donde las estirpes condenadas a cien años de soledad tengan por fin y para siempre una segunda oportunidad sobre la tierra.</a:t>
            </a:r>
          </a:p>
          <a:p>
            <a:pPr marL="0" indent="0">
              <a:buNone/>
            </a:pPr>
            <a:endParaRPr lang="es-SV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Sujetos a sus tragedias y esperanzas </a:t>
            </a:r>
            <a:b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si echamos la suerte con </a:t>
            </a:r>
            <a:r>
              <a:rPr lang="es-SV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ellxs</a:t>
            </a:r>
            <a:r>
              <a:rPr lang="es-SV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s-SV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3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148</TotalTime>
  <Words>484</Words>
  <Application>Microsoft Office PowerPoint</Application>
  <PresentationFormat>Presentación en pantalla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Papel</vt:lpstr>
      <vt:lpstr>Teología narrada por el pueblo pobre en comunidad</vt:lpstr>
      <vt:lpstr>Antes de comenzar…</vt:lpstr>
      <vt:lpstr>Una parábola central:  Hacia una teología del entramado</vt:lpstr>
      <vt:lpstr>Desde las comunidades de        NuestrAmérica</vt:lpstr>
      <vt:lpstr>I. Des(a)nudar los hilos: el oficio</vt:lpstr>
      <vt:lpstr>II. Despertar a la trama: el método</vt:lpstr>
      <vt:lpstr>Primer movimiento: Ver en compañía</vt:lpstr>
      <vt:lpstr>Segundo movimiento:     Juntxs senti-pensarnos</vt:lpstr>
      <vt:lpstr>Tercer movimiento:    Narrar desde la cotidianidad</vt:lpstr>
      <vt:lpstr>El espiral epistemológico:    Partir de los despertares</vt:lpstr>
      <vt:lpstr>Quinto movimiento:     Canonizar la narración</vt:lpstr>
      <vt:lpstr>Presentación de PowerPoint</vt:lpstr>
      <vt:lpstr>Presentación de PowerPoint</vt:lpstr>
      <vt:lpstr>Sujetos a sus tragedias y esperanzas   si echamos la suerte con ellxs…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Teología narrada por el pueblo pobre en comunidad</dc:title>
  <dc:creator>Francisco Bosch</dc:creator>
  <cp:lastModifiedBy>Francisco Bosch</cp:lastModifiedBy>
  <cp:revision>18</cp:revision>
  <dcterms:created xsi:type="dcterms:W3CDTF">2017-10-09T03:23:13Z</dcterms:created>
  <dcterms:modified xsi:type="dcterms:W3CDTF">2017-10-10T21:42:15Z</dcterms:modified>
</cp:coreProperties>
</file>